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1"/>
  </p:notesMasterIdLst>
  <p:handoutMasterIdLst>
    <p:handoutMasterId r:id="rId32"/>
  </p:handoutMasterIdLst>
  <p:sldIdLst>
    <p:sldId id="764" r:id="rId5"/>
    <p:sldId id="765" r:id="rId6"/>
    <p:sldId id="808" r:id="rId7"/>
    <p:sldId id="807" r:id="rId8"/>
    <p:sldId id="759" r:id="rId9"/>
    <p:sldId id="782" r:id="rId10"/>
    <p:sldId id="783" r:id="rId11"/>
    <p:sldId id="784" r:id="rId12"/>
    <p:sldId id="787" r:id="rId13"/>
    <p:sldId id="788" r:id="rId14"/>
    <p:sldId id="809" r:id="rId15"/>
    <p:sldId id="804" r:id="rId16"/>
    <p:sldId id="801" r:id="rId17"/>
    <p:sldId id="785" r:id="rId18"/>
    <p:sldId id="792" r:id="rId19"/>
    <p:sldId id="793" r:id="rId20"/>
    <p:sldId id="803" r:id="rId21"/>
    <p:sldId id="802" r:id="rId22"/>
    <p:sldId id="786" r:id="rId23"/>
    <p:sldId id="805" r:id="rId24"/>
    <p:sldId id="796" r:id="rId25"/>
    <p:sldId id="797" r:id="rId26"/>
    <p:sldId id="799" r:id="rId27"/>
    <p:sldId id="800" r:id="rId28"/>
    <p:sldId id="766" r:id="rId29"/>
    <p:sldId id="7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21F115F5-64D5-2748-A14D-268310D706AC}">
          <p14:sldIdLst>
            <p14:sldId id="764"/>
            <p14:sldId id="765"/>
          </p14:sldIdLst>
        </p14:section>
        <p14:section name="contents" id="{1B00CCF6-2AC2-2947-99CD-09FF05807469}">
          <p14:sldIdLst>
            <p14:sldId id="808"/>
            <p14:sldId id="807"/>
            <p14:sldId id="759"/>
            <p14:sldId id="782"/>
            <p14:sldId id="783"/>
            <p14:sldId id="784"/>
            <p14:sldId id="787"/>
            <p14:sldId id="788"/>
            <p14:sldId id="809"/>
            <p14:sldId id="804"/>
            <p14:sldId id="801"/>
            <p14:sldId id="785"/>
            <p14:sldId id="792"/>
            <p14:sldId id="793"/>
            <p14:sldId id="803"/>
            <p14:sldId id="802"/>
            <p14:sldId id="786"/>
            <p14:sldId id="805"/>
            <p14:sldId id="796"/>
            <p14:sldId id="797"/>
            <p14:sldId id="799"/>
            <p14:sldId id="800"/>
          </p14:sldIdLst>
        </p14:section>
        <p14:section name="etc" id="{7EC581D1-5D3D-A842-8585-A25C137760F0}">
          <p14:sldIdLst>
            <p14:sldId id="766"/>
            <p14:sldId id="757"/>
          </p14:sldIdLst>
        </p14:section>
        <p14:section name="dummy" id="{FDF694FC-670C-1443-8038-3F4BEF5D61B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300"/>
    <a:srgbClr val="FF40FF"/>
    <a:srgbClr val="4723BB"/>
    <a:srgbClr val="0D0D0D"/>
    <a:srgbClr val="FFFFFF"/>
    <a:srgbClr val="86A0DB"/>
    <a:srgbClr val="DAE4EB"/>
    <a:srgbClr val="FDFFD2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6"/>
    <p:restoredTop sz="86435"/>
  </p:normalViewPr>
  <p:slideViewPr>
    <p:cSldViewPr snapToGrid="0" snapToObjects="1">
      <p:cViewPr varScale="1">
        <p:scale>
          <a:sx n="128" d="100"/>
          <a:sy n="128" d="100"/>
        </p:scale>
        <p:origin x="99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48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25.xml"/><Relationship Id="rId2" Type="http://schemas.openxmlformats.org/officeDocument/2006/relationships/slide" Target="slides/slide8.xml"/><Relationship Id="rId1" Type="http://schemas.openxmlformats.org/officeDocument/2006/relationships/slide" Target="slides/slide5.xml"/><Relationship Id="rId6" Type="http://schemas.openxmlformats.org/officeDocument/2006/relationships/slide" Target="slides/slide21.xml"/><Relationship Id="rId5" Type="http://schemas.openxmlformats.org/officeDocument/2006/relationships/slide" Target="slides/slide19.xml"/><Relationship Id="rId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Malgun Gothic" charset="-127"/>
                <a:ea typeface="Malgun Gothic" charset="-127"/>
              </a:rPr>
              <a:t>‹#›</a:t>
            </a:fld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2019. 1. 23.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9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54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6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13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59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2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25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01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1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46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2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22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1174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0602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3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6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2"/>
          <p:cNvSpPr txBox="1">
            <a:spLocks/>
          </p:cNvSpPr>
          <p:nvPr userDrawn="1"/>
        </p:nvSpPr>
        <p:spPr bwMode="auto">
          <a:xfrm>
            <a:off x="1993600" y="2045469"/>
            <a:ext cx="6181136" cy="35974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7981964" y="2111041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82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78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94468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174060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5634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468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308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488082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1" name="직선 연결선[R] 30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168975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7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2889458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407766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5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3433707" y="2729079"/>
            <a:ext cx="3300922" cy="192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6545728" y="2801230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60" r:id="rId3"/>
    <p:sldLayoutId id="2147483763" r:id="rId4"/>
    <p:sldLayoutId id="2147483769" r:id="rId5"/>
    <p:sldLayoutId id="2147483778" r:id="rId6"/>
    <p:sldLayoutId id="2147483779" r:id="rId7"/>
    <p:sldLayoutId id="2147483731" r:id="rId8"/>
    <p:sldLayoutId id="2147483774" r:id="rId9"/>
    <p:sldLayoutId id="2147483746" r:id="rId10"/>
    <p:sldLayoutId id="2147483784" r:id="rId11"/>
    <p:sldLayoutId id="2147483787" r:id="rId12"/>
    <p:sldLayoutId id="2147483788" r:id="rId13"/>
    <p:sldLayoutId id="2147483789" r:id="rId14"/>
    <p:sldLayoutId id="214748379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charset="-127"/>
          <a:ea typeface="Malgun Gothic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X-1 Users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2018.1.23</a:t>
            </a:r>
            <a:r>
              <a:rPr kumimoji="1" lang="ko-KR" altLang="en-US" dirty="0" err="1"/>
              <a:t>ㅣ</a:t>
            </a:r>
            <a:r>
              <a:rPr kumimoji="1" lang="en-US" altLang="ko-KR" dirty="0"/>
              <a:t>ver.0.07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Membership approval</a:t>
            </a:r>
          </a:p>
          <a:p>
            <a:r>
              <a:rPr kumimoji="1" lang="en-US" altLang="ko-KR" dirty="0"/>
              <a:t>Members</a:t>
            </a:r>
          </a:p>
          <a:p>
            <a:r>
              <a:rPr kumimoji="1" lang="en-US" altLang="ko-KR" dirty="0"/>
              <a:t>Groups</a:t>
            </a:r>
          </a:p>
          <a:p>
            <a:r>
              <a:rPr kumimoji="1" lang="en-US" altLang="ko-KR" dirty="0"/>
              <a:t>Discovery permissions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2" y="5269328"/>
            <a:ext cx="5018532" cy="13584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76474" y="5269327"/>
            <a:ext cx="2251166" cy="761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27640" y="5363398"/>
            <a:ext cx="2003334" cy="21658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메뉴구조는 변경될 수 있습니다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.</a:t>
            </a: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 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2018.01.30</a:t>
            </a:r>
            <a:endParaRPr kumimoji="1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Regular" charset="-127"/>
              <a:ea typeface="Malgun Gothic Regular" charset="-127"/>
              <a:cs typeface="Malgun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삭제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  <a:ea typeface="+mn-ea"/>
              </a:rPr>
              <a:t>오너를 변경해야 하는 워크스페이스 개수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>
                <a:latin typeface="+mn-ea"/>
                <a:ea typeface="+mn-ea"/>
              </a:rPr>
              <a:t>워크스페이스 정보 및 오너 변경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이름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링크 클릭 시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해당 워크스페이스 메인 화면이 </a:t>
            </a:r>
            <a:r>
              <a:rPr lang="ko-KR" altLang="en-US" sz="600" dirty="0" err="1">
                <a:latin typeface="+mn-ea"/>
                <a:ea typeface="+mn-ea"/>
              </a:rPr>
              <a:t>새창으로</a:t>
            </a:r>
            <a:r>
              <a:rPr lang="ko-KR" altLang="en-US" sz="600" dirty="0">
                <a:latin typeface="+mn-ea"/>
                <a:ea typeface="+mn-ea"/>
              </a:rPr>
              <a:t> 열림 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공개 워크스페이스일 경우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public</a:t>
            </a:r>
            <a:r>
              <a:rPr lang="ko-KR" altLang="en-US" sz="600" dirty="0">
                <a:latin typeface="+mn-ea"/>
                <a:ea typeface="+mn-ea"/>
              </a:rPr>
              <a:t>아이콘 표시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설명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오너 변경 </a:t>
            </a:r>
            <a:r>
              <a:rPr lang="en-US" altLang="ko-KR" sz="600" dirty="0">
                <a:latin typeface="+mn-ea"/>
                <a:ea typeface="+mn-ea"/>
              </a:rPr>
              <a:t>UI</a:t>
            </a:r>
          </a:p>
          <a:p>
            <a:pPr lvl="2"/>
            <a:r>
              <a:rPr lang="ko-KR" altLang="en-US" sz="600" dirty="0">
                <a:latin typeface="+mn-ea"/>
              </a:rPr>
              <a:t>싱글 선택 및 검색이 가능한 </a:t>
            </a:r>
            <a:r>
              <a:rPr lang="ko-KR" altLang="en-US" sz="600" dirty="0" err="1">
                <a:latin typeface="+mn-ea"/>
                <a:ea typeface="+mn-ea"/>
              </a:rPr>
              <a:t>콤보박스</a:t>
            </a:r>
            <a:endParaRPr lang="en-US" altLang="ko-KR" sz="600" dirty="0">
              <a:latin typeface="+mn-ea"/>
              <a:ea typeface="+mn-ea"/>
            </a:endParaRPr>
          </a:p>
          <a:p>
            <a:pPr lvl="3"/>
            <a:r>
              <a:rPr lang="ko-KR" altLang="en-US" sz="600" dirty="0">
                <a:latin typeface="+mn-ea"/>
                <a:ea typeface="+mn-ea"/>
              </a:rPr>
              <a:t>워크스페이스 멤버의 </a:t>
            </a:r>
            <a:r>
              <a:rPr lang="en-US" altLang="ko-KR" sz="600" dirty="0">
                <a:latin typeface="+mn-ea"/>
                <a:ea typeface="+mn-ea"/>
              </a:rPr>
              <a:t>full name,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username, permission </a:t>
            </a:r>
            <a:r>
              <a:rPr lang="ko-KR" altLang="en-US" sz="600" dirty="0" err="1">
                <a:latin typeface="+mn-ea"/>
                <a:ea typeface="+mn-ea"/>
              </a:rPr>
              <a:t>열람가능</a:t>
            </a:r>
            <a:endParaRPr lang="en-US" altLang="ko-KR" sz="600" dirty="0">
              <a:latin typeface="+mn-ea"/>
              <a:ea typeface="+mn-ea"/>
            </a:endParaRPr>
          </a:p>
          <a:p>
            <a:pPr lvl="2"/>
            <a:r>
              <a:rPr lang="ko-KR" altLang="en-US" sz="600" dirty="0">
                <a:latin typeface="+mn-ea"/>
                <a:ea typeface="+mn-ea"/>
              </a:rPr>
              <a:t>삭제 예정인 회원이 선택이 초기 상태이며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‘</a:t>
            </a:r>
            <a:r>
              <a:rPr lang="ko-KR" altLang="en-US" sz="600" dirty="0" err="1">
                <a:latin typeface="+mn-ea"/>
                <a:ea typeface="+mn-ea"/>
              </a:rPr>
              <a:t>삭제예정</a:t>
            </a:r>
            <a:r>
              <a:rPr lang="en-US" altLang="ko-KR" sz="600" dirty="0">
                <a:latin typeface="+mn-ea"/>
                <a:ea typeface="+mn-ea"/>
              </a:rPr>
              <a:t>’</a:t>
            </a:r>
            <a:r>
              <a:rPr lang="ko-KR" altLang="en-US" sz="600" dirty="0">
                <a:latin typeface="+mn-ea"/>
                <a:ea typeface="+mn-ea"/>
              </a:rPr>
              <a:t> 문구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 err="1">
                <a:latin typeface="+mn-ea"/>
              </a:rPr>
              <a:t>컨펌</a:t>
            </a:r>
            <a:r>
              <a:rPr lang="ko-KR" altLang="en-US" sz="600" dirty="0">
                <a:latin typeface="+mn-ea"/>
              </a:rPr>
              <a:t>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모든 워크스페이스에 새로운 오너가 선택되었는지 체크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실패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해당 부분에 에러 문구 표시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성공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오너 변경 완료 토스트 출력 </a:t>
            </a:r>
            <a:r>
              <a:rPr kumimoji="1" lang="en-US" altLang="ko-KR" sz="600" dirty="0">
                <a:latin typeface="+mn-ea"/>
              </a:rPr>
              <a:t>&amp; </a:t>
            </a:r>
            <a:r>
              <a:rPr kumimoji="1" lang="ko-KR" altLang="en-US" sz="600" dirty="0">
                <a:latin typeface="+mn-ea"/>
              </a:rPr>
              <a:t>새로운 오너에게 이메일 전송 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[014.2]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[M-Core]WF-A2-Email</a:t>
            </a:r>
            <a:endParaRPr lang="en-US" altLang="ko-KR" sz="600" dirty="0">
              <a:latin typeface="+mn-ea"/>
              <a:ea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Change owner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제목 2"/>
          <p:cNvSpPr txBox="1">
            <a:spLocks/>
          </p:cNvSpPr>
          <p:nvPr/>
        </p:nvSpPr>
        <p:spPr bwMode="auto">
          <a:xfrm>
            <a:off x="2870402" y="3499617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[014.0]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7" name="제목 2">
            <a:extLst>
              <a:ext uri="{FF2B5EF4-FFF2-40B4-BE49-F238E27FC236}">
                <a16:creationId xmlns:a16="http://schemas.microsoft.com/office/drawing/2014/main" id="{09B62F1D-E9B0-8D4A-8327-B9398A715975}"/>
              </a:ext>
            </a:extLst>
          </p:cNvPr>
          <p:cNvSpPr txBox="1">
            <a:spLocks/>
          </p:cNvSpPr>
          <p:nvPr/>
        </p:nvSpPr>
        <p:spPr bwMode="auto">
          <a:xfrm>
            <a:off x="2268294" y="6461831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  <a:sym typeface="Wingdings"/>
              </a:rPr>
              <a:t>Usage status</a:t>
            </a:r>
            <a:endParaRPr lang="en-US" altLang="ko-KR" sz="600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8" name="Username Box">
            <a:extLst>
              <a:ext uri="{FF2B5EF4-FFF2-40B4-BE49-F238E27FC236}">
                <a16:creationId xmlns:a16="http://schemas.microsoft.com/office/drawing/2014/main" id="{0A915177-D99C-5949-A4AC-9BFC8A253ED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7874" y="669229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default </a:t>
            </a:r>
            <a:r>
              <a:rPr kumimoji="1" lang="en-US" altLang="ko-KR" sz="6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w.s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permission schema</a:t>
            </a:r>
          </a:p>
        </p:txBody>
      </p:sp>
      <p:sp>
        <p:nvSpPr>
          <p:cNvPr id="49" name="제목 2">
            <a:extLst>
              <a:ext uri="{FF2B5EF4-FFF2-40B4-BE49-F238E27FC236}">
                <a16:creationId xmlns:a16="http://schemas.microsoft.com/office/drawing/2014/main" id="{82714E29-7088-CF48-B91C-585645EE23E2}"/>
              </a:ext>
            </a:extLst>
          </p:cNvPr>
          <p:cNvSpPr txBox="1">
            <a:spLocks/>
          </p:cNvSpPr>
          <p:nvPr/>
        </p:nvSpPr>
        <p:spPr bwMode="auto">
          <a:xfrm>
            <a:off x="2368639" y="6621975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permission schema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Members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Set as the favorite</a:t>
            </a:r>
          </a:p>
        </p:txBody>
      </p:sp>
      <p:sp>
        <p:nvSpPr>
          <p:cNvPr id="50" name="Username Box">
            <a:extLst>
              <a:ext uri="{FF2B5EF4-FFF2-40B4-BE49-F238E27FC236}">
                <a16:creationId xmlns:a16="http://schemas.microsoft.com/office/drawing/2014/main" id="{00D4C7C8-C7E1-9141-8862-4E912259E81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7874" y="689272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Owner :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John Smith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      l     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15 Members &amp; 3 Groups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51" name="제목 2">
            <a:extLst>
              <a:ext uri="{FF2B5EF4-FFF2-40B4-BE49-F238E27FC236}">
                <a16:creationId xmlns:a16="http://schemas.microsoft.com/office/drawing/2014/main" id="{B2A984B7-1EB6-AA45-8838-F8059DF210FC}"/>
              </a:ext>
            </a:extLst>
          </p:cNvPr>
          <p:cNvSpPr txBox="1">
            <a:spLocks/>
          </p:cNvSpPr>
          <p:nvPr/>
        </p:nvSpPr>
        <p:spPr bwMode="auto">
          <a:xfrm>
            <a:off x="2870403" y="2979406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39DD37-E766-8142-B4F4-905041092C6B}"/>
              </a:ext>
            </a:extLst>
          </p:cNvPr>
          <p:cNvSpPr/>
          <p:nvPr/>
        </p:nvSpPr>
        <p:spPr>
          <a:xfrm>
            <a:off x="3821690" y="2999403"/>
            <a:ext cx="390330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Public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13" name="제목 2">
            <a:extLst>
              <a:ext uri="{FF2B5EF4-FFF2-40B4-BE49-F238E27FC236}">
                <a16:creationId xmlns:a16="http://schemas.microsoft.com/office/drawing/2014/main" id="{B0AAEC5B-3D2F-9C4F-8AF7-F17EF10F7878}"/>
              </a:ext>
            </a:extLst>
          </p:cNvPr>
          <p:cNvSpPr txBox="1">
            <a:spLocks/>
          </p:cNvSpPr>
          <p:nvPr/>
        </p:nvSpPr>
        <p:spPr bwMode="auto">
          <a:xfrm>
            <a:off x="3254807" y="2641584"/>
            <a:ext cx="3506338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2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개의 공유 워크스페이스의 오너를 변경해 주세요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25A00-0351-4143-8A65-FA8B74FF2417}"/>
              </a:ext>
            </a:extLst>
          </p:cNvPr>
          <p:cNvSpPr/>
          <p:nvPr/>
        </p:nvSpPr>
        <p:spPr>
          <a:xfrm>
            <a:off x="2680570" y="2999041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제목 2">
            <a:extLst>
              <a:ext uri="{FF2B5EF4-FFF2-40B4-BE49-F238E27FC236}">
                <a16:creationId xmlns:a16="http://schemas.microsoft.com/office/drawing/2014/main" id="{D16DB78A-796D-4041-9EE6-37FE10E17821}"/>
              </a:ext>
            </a:extLst>
          </p:cNvPr>
          <p:cNvSpPr txBox="1">
            <a:spLocks/>
          </p:cNvSpPr>
          <p:nvPr/>
        </p:nvSpPr>
        <p:spPr bwMode="auto">
          <a:xfrm>
            <a:off x="2870402" y="4380489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15" name="제목 2">
            <a:extLst>
              <a:ext uri="{FF2B5EF4-FFF2-40B4-BE49-F238E27FC236}">
                <a16:creationId xmlns:a16="http://schemas.microsoft.com/office/drawing/2014/main" id="{21DCA3AA-C325-5D41-9AA0-98A9AF56C478}"/>
              </a:ext>
            </a:extLst>
          </p:cNvPr>
          <p:cNvSpPr txBox="1">
            <a:spLocks/>
          </p:cNvSpPr>
          <p:nvPr/>
        </p:nvSpPr>
        <p:spPr bwMode="auto">
          <a:xfrm>
            <a:off x="2870403" y="3860278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02441BE-1F70-B24D-9C5D-41C1B25F24BE}"/>
              </a:ext>
            </a:extLst>
          </p:cNvPr>
          <p:cNvSpPr/>
          <p:nvPr/>
        </p:nvSpPr>
        <p:spPr>
          <a:xfrm>
            <a:off x="2680570" y="3879913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2" name="제목 2">
            <a:extLst>
              <a:ext uri="{FF2B5EF4-FFF2-40B4-BE49-F238E27FC236}">
                <a16:creationId xmlns:a16="http://schemas.microsoft.com/office/drawing/2014/main" id="{1C24C3BE-AEB7-DA48-9B32-E0BDCA93E4C8}"/>
              </a:ext>
            </a:extLst>
          </p:cNvPr>
          <p:cNvSpPr txBox="1">
            <a:spLocks/>
          </p:cNvSpPr>
          <p:nvPr/>
        </p:nvSpPr>
        <p:spPr bwMode="auto">
          <a:xfrm>
            <a:off x="3496401" y="3495801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</a:t>
            </a: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endParaRPr lang="en-US" altLang="ko-KR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4" name="제목 2">
            <a:extLst>
              <a:ext uri="{FF2B5EF4-FFF2-40B4-BE49-F238E27FC236}">
                <a16:creationId xmlns:a16="http://schemas.microsoft.com/office/drawing/2014/main" id="{F15744C2-7261-B740-A8B6-03E989A13813}"/>
              </a:ext>
            </a:extLst>
          </p:cNvPr>
          <p:cNvSpPr txBox="1">
            <a:spLocks/>
          </p:cNvSpPr>
          <p:nvPr/>
        </p:nvSpPr>
        <p:spPr bwMode="auto">
          <a:xfrm flipH="1">
            <a:off x="5018415" y="3498032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▼</a:t>
            </a:r>
          </a:p>
        </p:txBody>
      </p:sp>
      <p:sp>
        <p:nvSpPr>
          <p:cNvPr id="125" name="제목 2">
            <a:extLst>
              <a:ext uri="{FF2B5EF4-FFF2-40B4-BE49-F238E27FC236}">
                <a16:creationId xmlns:a16="http://schemas.microsoft.com/office/drawing/2014/main" id="{AA9E75B9-A765-4640-926F-22911EA2DADB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3497629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id="{3FEA37FC-4CF4-D448-991A-B4A3A8857EC9}"/>
              </a:ext>
            </a:extLst>
          </p:cNvPr>
          <p:cNvSpPr txBox="1">
            <a:spLocks/>
          </p:cNvSpPr>
          <p:nvPr/>
        </p:nvSpPr>
        <p:spPr bwMode="auto">
          <a:xfrm>
            <a:off x="3494638" y="4380200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Search by full name or username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18DAA557-7A49-BD4E-86D6-B615549AF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73" y="4430132"/>
            <a:ext cx="78738" cy="78738"/>
          </a:xfrm>
          <a:prstGeom prst="rect">
            <a:avLst/>
          </a:prstGeom>
        </p:spPr>
      </p:pic>
      <p:sp>
        <p:nvSpPr>
          <p:cNvPr id="128" name="제목 2">
            <a:extLst>
              <a:ext uri="{FF2B5EF4-FFF2-40B4-BE49-F238E27FC236}">
                <a16:creationId xmlns:a16="http://schemas.microsoft.com/office/drawing/2014/main" id="{8A6D9777-1405-9249-A29B-0B0A672263B5}"/>
              </a:ext>
            </a:extLst>
          </p:cNvPr>
          <p:cNvSpPr txBox="1">
            <a:spLocks/>
          </p:cNvSpPr>
          <p:nvPr/>
        </p:nvSpPr>
        <p:spPr bwMode="auto">
          <a:xfrm>
            <a:off x="3494638" y="4559132"/>
            <a:ext cx="1764183" cy="5065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6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ㅣ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Watcher</a:t>
            </a:r>
          </a:p>
          <a:p>
            <a:pPr>
              <a:lnSpc>
                <a:spcPct val="150000"/>
              </a:lnSpc>
            </a:pPr>
            <a:r>
              <a:rPr lang="ko-KR" altLang="en-US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r>
              <a:rPr lang="en-US" altLang="ko-KR" sz="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endParaRPr lang="ko-KR" altLang="en-US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 l Manager</a:t>
            </a:r>
            <a:endParaRPr lang="en-US" altLang="ko-KR" sz="600" strike="sngStrike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B7256436-8831-2042-A90C-86D5E6AC6BD9}"/>
              </a:ext>
            </a:extLst>
          </p:cNvPr>
          <p:cNvCxnSpPr/>
          <p:nvPr/>
        </p:nvCxnSpPr>
        <p:spPr>
          <a:xfrm>
            <a:off x="3673180" y="4430132"/>
            <a:ext cx="0" cy="8342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2A67160-0403-D846-A0EA-2D4FA427046F}"/>
              </a:ext>
            </a:extLst>
          </p:cNvPr>
          <p:cNvSpPr/>
          <p:nvPr/>
        </p:nvSpPr>
        <p:spPr>
          <a:xfrm>
            <a:off x="5197506" y="4586428"/>
            <a:ext cx="45719" cy="33771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id="{889C4BED-9C9F-384D-803E-371D7071ECDA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4718917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742398" y="265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99D64-952C-3B4F-90E9-7C14B6E982E9}"/>
              </a:ext>
            </a:extLst>
          </p:cNvPr>
          <p:cNvSpPr/>
          <p:nvPr/>
        </p:nvSpPr>
        <p:spPr>
          <a:xfrm>
            <a:off x="2449820" y="29918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99C6276-C6C2-5E42-AAA6-A2F91EA29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020259"/>
            <a:ext cx="82790" cy="8279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6414760-A029-2E4A-A394-6AE4B431E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900793"/>
            <a:ext cx="82790" cy="82790"/>
          </a:xfrm>
          <a:prstGeom prst="rect">
            <a:avLst/>
          </a:prstGeom>
        </p:spPr>
      </p:pic>
      <p:sp>
        <p:nvSpPr>
          <p:cNvPr id="135" name="제목 2">
            <a:extLst>
              <a:ext uri="{FF2B5EF4-FFF2-40B4-BE49-F238E27FC236}">
                <a16:creationId xmlns:a16="http://schemas.microsoft.com/office/drawing/2014/main" id="{CF33E873-4153-E147-A70C-4F04698F6DD3}"/>
              </a:ext>
            </a:extLst>
          </p:cNvPr>
          <p:cNvSpPr txBox="1">
            <a:spLocks/>
          </p:cNvSpPr>
          <p:nvPr/>
        </p:nvSpPr>
        <p:spPr bwMode="auto">
          <a:xfrm>
            <a:off x="4119822" y="3650756"/>
            <a:ext cx="113150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i="1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Need to change</a:t>
            </a:r>
          </a:p>
        </p:txBody>
      </p:sp>
    </p:spTree>
    <p:extLst>
      <p:ext uri="{BB962C8B-B14F-4D97-AF65-F5344CB8AC3E}">
        <p14:creationId xmlns:p14="http://schemas.microsoft.com/office/powerpoint/2010/main" val="84449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추가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(3)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</a:rPr>
              <a:t>이름</a:t>
            </a:r>
            <a:endParaRPr lang="en-US" altLang="ko-KR" sz="600" dirty="0">
              <a:latin typeface="+mn-ea"/>
            </a:endParaRPr>
          </a:p>
          <a:p>
            <a:pPr lvl="1"/>
            <a:r>
              <a:rPr lang="en-US" altLang="ko-KR" sz="600" dirty="0">
                <a:latin typeface="+mn-ea"/>
              </a:rPr>
              <a:t>Validation Check</a:t>
            </a:r>
            <a:r>
              <a:rPr lang="ko-KR" altLang="en-US" sz="600" dirty="0">
                <a:latin typeface="+mn-ea"/>
              </a:rPr>
              <a:t> 없음</a:t>
            </a:r>
            <a:r>
              <a:rPr lang="en-US" altLang="ko-KR" sz="600" dirty="0">
                <a:latin typeface="+mn-ea"/>
              </a:rPr>
              <a:t>.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max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length</a:t>
            </a:r>
            <a:r>
              <a:rPr lang="ko-KR" altLang="en-US" sz="600" dirty="0">
                <a:latin typeface="+mn-ea"/>
              </a:rPr>
              <a:t>만 체크함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V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불가한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에러 문구 출력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아이디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사용중인 아이디입니다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아이디는 영문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숫자 조합으로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자에서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20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이내로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한글은 사용할 수 없습니다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 주소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V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불가인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이메일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 중인 이메일입니다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이메일 양식에 맞지 않습니다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이메일 발송 알림 문구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컨펌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멤버 추가 완료 토스트 출력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[015.0]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en-US" altLang="ko-KR" sz="600" dirty="0">
                <a:latin typeface="+mn-ea"/>
              </a:rPr>
              <a:t>/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사용자 상세 화면으로 랜딩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600" dirty="0">
                <a:latin typeface="+mn-ea"/>
              </a:rPr>
              <a:t>완료 시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mr-IN" sz="600" dirty="0">
                <a:latin typeface="+mn-ea"/>
              </a:rPr>
              <a:t>이메일 전송</a:t>
            </a:r>
            <a:r>
              <a:rPr kumimoji="1" lang="ko-KR" altLang="mr-IN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</a:t>
            </a:r>
            <a:r>
              <a:rPr kumimoji="1" lang="mr-IN" altLang="ko-KR" sz="600" dirty="0">
                <a:solidFill>
                  <a:srgbClr val="00B0F0"/>
                </a:solidFill>
                <a:latin typeface="+mn-ea"/>
              </a:rPr>
              <a:t>WF-A2-Email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273B3D2-9E32-4B45-9B32-CF86359A6A05}"/>
              </a:ext>
            </a:extLst>
          </p:cNvPr>
          <p:cNvSpPr txBox="1"/>
          <p:nvPr/>
        </p:nvSpPr>
        <p:spPr>
          <a:xfrm>
            <a:off x="3887123" y="5056951"/>
            <a:ext cx="253755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When you’ve done, an email will be sent to the new member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65445" r="73425" b="32038"/>
          <a:stretch/>
        </p:blipFill>
        <p:spPr>
          <a:xfrm>
            <a:off x="3730021" y="5050086"/>
            <a:ext cx="116933" cy="116958"/>
          </a:xfrm>
          <a:prstGeom prst="rect">
            <a:avLst/>
          </a:prstGeom>
        </p:spPr>
      </p:pic>
      <p:sp>
        <p:nvSpPr>
          <p:cNvPr id="117" name="Oval 55"/>
          <p:cNvSpPr/>
          <p:nvPr/>
        </p:nvSpPr>
        <p:spPr>
          <a:xfrm>
            <a:off x="3550649" y="507865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member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295295" y="28784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294652" y="35387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39953" y="2831845"/>
            <a:ext cx="5252434" cy="1734787"/>
            <a:chOff x="2553689" y="3417225"/>
            <a:chExt cx="5252434" cy="1734787"/>
          </a:xfrm>
        </p:grpSpPr>
        <p:sp>
          <p:nvSpPr>
            <p:cNvPr id="60" name="직사각형 59"/>
            <p:cNvSpPr/>
            <p:nvPr/>
          </p:nvSpPr>
          <p:spPr>
            <a:xfrm>
              <a:off x="2553689" y="4257116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username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Username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Email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553689" y="4904333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Email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full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제목 2"/>
            <p:cNvSpPr txBox="1">
              <a:spLocks/>
            </p:cNvSpPr>
            <p:nvPr/>
          </p:nvSpPr>
          <p:spPr bwMode="auto">
            <a:xfrm>
              <a:off x="7009957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085656"/>
            <a:ext cx="105723" cy="10572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754066"/>
            <a:ext cx="105723" cy="10572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4385220"/>
            <a:ext cx="105723" cy="105723"/>
          </a:xfrm>
          <a:prstGeom prst="rect">
            <a:avLst/>
          </a:prstGeom>
        </p:spPr>
      </p:pic>
      <p:sp>
        <p:nvSpPr>
          <p:cNvPr id="74" name="제목 2"/>
          <p:cNvSpPr txBox="1">
            <a:spLocks/>
          </p:cNvSpPr>
          <p:nvPr/>
        </p:nvSpPr>
        <p:spPr bwMode="auto">
          <a:xfrm>
            <a:off x="2754483" y="5791291"/>
            <a:ext cx="4937904" cy="1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Email is used to send approval results and to find account information.</a:t>
            </a: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2754483" y="6438509"/>
            <a:ext cx="4937904" cy="1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The name is the user's notation on the system.</a:t>
            </a:r>
          </a:p>
        </p:txBody>
      </p:sp>
      <p:sp>
        <p:nvSpPr>
          <p:cNvPr id="77" name="타원 76"/>
          <p:cNvSpPr/>
          <p:nvPr/>
        </p:nvSpPr>
        <p:spPr>
          <a:xfrm>
            <a:off x="2294652" y="418599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[040.0]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3427207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길어질 경우 말줄임 표시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최초 활성화된 시점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최근 접속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rgbClr val="00B050"/>
                </a:solidFill>
                <a:latin typeface="+mn-ea"/>
                <a:ea typeface="+mn-ea"/>
              </a:rPr>
              <a:t>로그인 시점인지</a:t>
            </a:r>
            <a:r>
              <a:rPr kumimoji="1" lang="en-US" altLang="ko-KR" dirty="0">
                <a:solidFill>
                  <a:srgbClr val="00B050"/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관리 기능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</a:t>
            </a:r>
          </a:p>
          <a:p>
            <a:pPr lvl="2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3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초기화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[011.0]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 완료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비번 초기화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dirty="0">
                <a:latin typeface="+mn-ea"/>
                <a:sym typeface="Wingdings"/>
              </a:rPr>
              <a:t>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이 사용자로 로그인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이 사용자로 로그인 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[021.0]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확인시</a:t>
            </a:r>
            <a:r>
              <a:rPr lang="en-US" altLang="ko-KR" dirty="0">
                <a:solidFill>
                  <a:srgbClr val="00B05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 해당 사용자의 홈으로 이동</a:t>
            </a:r>
            <a:endParaRPr kumimoji="1" lang="en-US" altLang="ko-KR" dirty="0">
              <a:solidFill>
                <a:srgbClr val="00B050"/>
              </a:solidFill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상세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이름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설명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퍼미션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ea typeface="+mn-ea"/>
                <a:sym typeface="Wingdings"/>
              </a:rPr>
              <a:t>사용자에 부여된 </a:t>
            </a:r>
            <a:r>
              <a:rPr lang="ko-KR" altLang="en-US" dirty="0">
                <a:solidFill>
                  <a:srgbClr val="00B050"/>
                </a:solidFill>
                <a:latin typeface="+mn-ea"/>
                <a:ea typeface="+mn-ea"/>
                <a:sym typeface="Wingdings"/>
              </a:rPr>
              <a:t>퍼미션의 요약</a:t>
            </a:r>
            <a:endParaRPr lang="en-US" altLang="ko-KR" dirty="0">
              <a:solidFill>
                <a:srgbClr val="00B05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전화번호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사진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marL="0" indent="-9526">
              <a:buNone/>
            </a:pPr>
            <a:r>
              <a:rPr lang="en-US" altLang="ko-KR" dirty="0">
                <a:latin typeface="+mn-ea"/>
                <a:sym typeface="Wingdings"/>
              </a:rPr>
              <a:t>5.</a:t>
            </a:r>
            <a:r>
              <a:rPr lang="ko-KR" altLang="en-US" dirty="0">
                <a:latin typeface="+mn-ea"/>
                <a:sym typeface="Wingdings"/>
              </a:rPr>
              <a:t> 소속 그룹 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그룹수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</a:t>
            </a:r>
            <a:r>
              <a:rPr kumimoji="1" lang="ko-KR" altLang="en-US" dirty="0">
                <a:solidFill>
                  <a:srgbClr val="00B050"/>
                </a:solidFill>
                <a:latin typeface="+mn-ea"/>
                <a:cs typeface="Nanum Gothic" charset="-127"/>
              </a:rPr>
              <a:t>퍼미션 요약</a:t>
            </a:r>
            <a:endParaRPr kumimoji="1" lang="en-US" altLang="ko-KR" dirty="0">
              <a:solidFill>
                <a:srgbClr val="00B050"/>
              </a:solidFill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편집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[031.0]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2.2.1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멤버 상세 정보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details(1)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05900" y="-480542"/>
            <a:ext cx="1368495" cy="143740"/>
            <a:chOff x="6600140" y="1371054"/>
            <a:chExt cx="1627620" cy="200891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6600140" y="1371054"/>
              <a:ext cx="789869" cy="2008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bg1"/>
                  </a:solidFill>
                  <a:latin typeface="+mn-ea"/>
                  <a:cs typeface="Malgun Gothic" charset="-127"/>
                </a:rPr>
                <a:t>Details</a:t>
              </a:r>
              <a:endParaRPr kumimoji="1" lang="ko-KR" altLang="en-US" sz="500" b="1" dirty="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437891" y="1371054"/>
              <a:ext cx="789869" cy="2008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Statistics</a:t>
              </a:r>
              <a:endParaRPr kumimoji="1"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39" name="제목 2"/>
          <p:cNvSpPr txBox="1">
            <a:spLocks/>
          </p:cNvSpPr>
          <p:nvPr/>
        </p:nvSpPr>
        <p:spPr bwMode="auto">
          <a:xfrm>
            <a:off x="419391" y="2094413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username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Email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Phone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Photo</a:t>
            </a:r>
          </a:p>
        </p:txBody>
      </p:sp>
      <p:sp>
        <p:nvSpPr>
          <p:cNvPr id="44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164095"/>
            <a:ext cx="3933878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John Smith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smith001@email.com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 Regular" charset="-127"/>
              </a:rPr>
              <a:t>None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</a:t>
            </a: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4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Join on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</a:t>
            </a:r>
            <a:endParaRPr lang="en-US" altLang="ko-KR" sz="600" b="1" i="1" u="sng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95992" y="1560889"/>
            <a:ext cx="1274315" cy="192374"/>
            <a:chOff x="1441169" y="1560889"/>
            <a:chExt cx="1274315" cy="192374"/>
          </a:xfrm>
        </p:grpSpPr>
        <p:sp>
          <p:nvSpPr>
            <p:cNvPr id="4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user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42" name="직선 연결선[R] 41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2"/>
          <p:cNvSpPr txBox="1">
            <a:spLocks/>
          </p:cNvSpPr>
          <p:nvPr/>
        </p:nvSpPr>
        <p:spPr bwMode="auto">
          <a:xfrm>
            <a:off x="419391" y="3891909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</p:txBody>
      </p:sp>
      <p:sp>
        <p:nvSpPr>
          <p:cNvPr id="27" name="타원 26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425947" y="-217149"/>
            <a:ext cx="120358" cy="11155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icon</a:t>
            </a:r>
            <a:endParaRPr kumimoji="1"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0155" y="37969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직선 연결선[R] 64"/>
          <p:cNvCxnSpPr/>
          <p:nvPr/>
        </p:nvCxnSpPr>
        <p:spPr>
          <a:xfrm>
            <a:off x="405900" y="3710361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2"/>
          <p:cNvSpPr txBox="1">
            <a:spLocks/>
          </p:cNvSpPr>
          <p:nvPr/>
        </p:nvSpPr>
        <p:spPr bwMode="auto">
          <a:xfrm>
            <a:off x="319046" y="192649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71" name="제목 2"/>
          <p:cNvSpPr txBox="1">
            <a:spLocks/>
          </p:cNvSpPr>
          <p:nvPr/>
        </p:nvSpPr>
        <p:spPr bwMode="auto">
          <a:xfrm>
            <a:off x="319046" y="372343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Groups(4)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9" y="2575630"/>
            <a:ext cx="91811" cy="91811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name</a:t>
            </a: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344372" y="1554585"/>
            <a:ext cx="630988" cy="19237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▼  Active</a:t>
            </a:r>
          </a:p>
        </p:txBody>
      </p:sp>
      <p:sp>
        <p:nvSpPr>
          <p:cNvPr id="114" name="아래쪽 화살표[D] 113"/>
          <p:cNvSpPr/>
          <p:nvPr/>
        </p:nvSpPr>
        <p:spPr>
          <a:xfrm rot="16200000">
            <a:off x="1034738" y="4029133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1737750" y="3891909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538847" y="413237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/>
          <p:cNvCxnSpPr/>
          <p:nvPr/>
        </p:nvCxnSpPr>
        <p:spPr>
          <a:xfrm>
            <a:off x="538847" y="4328565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/>
          <p:nvPr/>
        </p:nvCxnSpPr>
        <p:spPr>
          <a:xfrm>
            <a:off x="538847" y="4524758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>
            <a:off x="538847" y="472095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1415550" y="3123196"/>
            <a:ext cx="392726" cy="392726"/>
            <a:chOff x="5530088" y="4392807"/>
            <a:chExt cx="566277" cy="566277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088" y="4392807"/>
              <a:ext cx="566277" cy="56627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39427" y="4400028"/>
              <a:ext cx="548738" cy="548738"/>
            </a:xfrm>
            <a:prstGeom prst="ellipse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3344075" y="1560889"/>
            <a:ext cx="775508" cy="192374"/>
            <a:chOff x="429645" y="1560889"/>
            <a:chExt cx="775508" cy="192374"/>
          </a:xfrm>
        </p:grpSpPr>
        <p:sp>
          <p:nvSpPr>
            <p:cNvPr id="141" name="제목 2"/>
            <p:cNvSpPr txBox="1">
              <a:spLocks/>
            </p:cNvSpPr>
            <p:nvPr/>
          </p:nvSpPr>
          <p:spPr bwMode="auto">
            <a:xfrm>
              <a:off x="429645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Login as this user</a:t>
              </a:r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5" y="1631247"/>
              <a:ext cx="82790" cy="8279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169929" y="1560889"/>
            <a:ext cx="785242" cy="192374"/>
            <a:chOff x="2337867" y="1560889"/>
            <a:chExt cx="785242" cy="192374"/>
          </a:xfrm>
        </p:grpSpPr>
        <p:sp>
          <p:nvSpPr>
            <p:cNvPr id="109" name="제목 2"/>
            <p:cNvSpPr txBox="1">
              <a:spLocks/>
            </p:cNvSpPr>
            <p:nvPr/>
          </p:nvSpPr>
          <p:spPr bwMode="auto">
            <a:xfrm>
              <a:off x="2347601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Reset password</a:t>
              </a: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67" y="1625019"/>
              <a:ext cx="92524" cy="92524"/>
            </a:xfrm>
            <a:prstGeom prst="rect">
              <a:avLst/>
            </a:prstGeom>
          </p:spPr>
        </p:pic>
      </p:grpSp>
      <p:sp>
        <p:nvSpPr>
          <p:cNvPr id="144" name="모서리가 둥근 직사각형 143"/>
          <p:cNvSpPr/>
          <p:nvPr/>
        </p:nvSpPr>
        <p:spPr>
          <a:xfrm>
            <a:off x="816781" y="381664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413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2.2.2</a:t>
            </a:r>
            <a:r>
              <a:rPr lang="ko-KR" altLang="en-US" dirty="0">
                <a:latin typeface="+mn-ea"/>
                <a:ea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메타트론</a:t>
            </a:r>
            <a:r>
              <a:rPr kumimoji="1" lang="ko-KR" altLang="en-US" dirty="0">
                <a:latin typeface="+mn-ea"/>
              </a:rPr>
              <a:t> 전체 </a:t>
            </a:r>
            <a:r>
              <a:rPr kumimoji="1" lang="ko-KR" altLang="en-US" dirty="0" err="1">
                <a:latin typeface="+mn-ea"/>
              </a:rPr>
              <a:t>그룹수가</a:t>
            </a:r>
            <a:r>
              <a:rPr kumimoji="1" lang="ko-KR" altLang="en-US" dirty="0">
                <a:latin typeface="+mn-ea"/>
              </a:rPr>
              <a:t>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‘</a:t>
            </a:r>
            <a:r>
              <a:rPr kumimoji="1" lang="en-US" altLang="ko-KR" dirty="0" err="1">
                <a:latin typeface="+mn-ea"/>
              </a:rPr>
              <a:t>name’’s</a:t>
            </a:r>
            <a:r>
              <a:rPr kumimoji="1" lang="en-US" altLang="ko-KR" dirty="0">
                <a:latin typeface="+mn-ea"/>
              </a:rPr>
              <a:t> groups</a:t>
            </a:r>
          </a:p>
          <a:p>
            <a:pPr lvl="1"/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John Smith’s groups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[031.0]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2308789" y="1300229"/>
            <a:ext cx="1885285" cy="206131"/>
            <a:chOff x="4281511" y="1671160"/>
            <a:chExt cx="2817349" cy="308040"/>
          </a:xfrm>
        </p:grpSpPr>
        <p:sp>
          <p:nvSpPr>
            <p:cNvPr id="116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118" name="직선 연결선[R] 117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/>
          <p:cNvSpPr/>
          <p:nvPr/>
        </p:nvSpPr>
        <p:spPr>
          <a:xfrm>
            <a:off x="2281118" y="1516677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98221" y="1414956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404805" y="1619740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987200" y="2145038"/>
            <a:ext cx="2406393" cy="151253"/>
            <a:chOff x="153466" y="4613320"/>
            <a:chExt cx="9821807" cy="242456"/>
          </a:xfrm>
        </p:grpSpPr>
        <p:sp>
          <p:nvSpPr>
            <p:cNvPr id="124" name="자유형 123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7948355" y="1645903"/>
            <a:ext cx="96044" cy="96044"/>
            <a:chOff x="1660525" y="466725"/>
            <a:chExt cx="533400" cy="533400"/>
          </a:xfrm>
        </p:grpSpPr>
        <p:sp>
          <p:nvSpPr>
            <p:cNvPr id="127" name="타원 126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8" name="십자형[C] 127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4404805" y="12734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28457" y="13484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4320106" y="126649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99551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21418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Groups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250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71" name="직선 연결선[R] 70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92471"/>
              </p:ext>
            </p:extLst>
          </p:nvPr>
        </p:nvGraphicFramePr>
        <p:xfrm>
          <a:off x="772651" y="2139614"/>
          <a:ext cx="8605627" cy="411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Note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Members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Create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1,300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메타트론 설치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2018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사내 문화 개선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마케팅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12,000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그룹 생성하기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신규 그룹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[041.0]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노트가 있는 그룹만 보기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선택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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 선택해제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(default)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그룹명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그룹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비고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소속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생성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이름 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r>
              <a:rPr kumimoji="1" lang="ko-KR" altLang="en-US" dirty="0">
                <a:latin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멤버 수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생성일시</a:t>
            </a:r>
            <a:endParaRPr kumimoji="1" lang="en-US" altLang="ko-KR" strike="sngStrike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3.1.1 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그룹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15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363680" y="19639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629591" y="1944033"/>
            <a:ext cx="781583" cy="172766"/>
            <a:chOff x="8343777" y="1929928"/>
            <a:chExt cx="781583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343777" y="1929928"/>
              <a:ext cx="781583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</a:t>
              </a: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group</a:t>
              </a:r>
              <a:endPara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453120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모서리가 둥근 직사각형 122"/>
          <p:cNvSpPr/>
          <p:nvPr/>
        </p:nvSpPr>
        <p:spPr>
          <a:xfrm rot="5400000" flipV="1">
            <a:off x="8970236" y="272365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2312023" y="2219003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78" y="2202598"/>
            <a:ext cx="128032" cy="128031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8860636" y="2528123"/>
            <a:ext cx="385612" cy="3391618"/>
            <a:chOff x="8860636" y="2528123"/>
            <a:chExt cx="385612" cy="339161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2088" y="1628603"/>
            <a:ext cx="1664986" cy="232308"/>
            <a:chOff x="712734" y="1855740"/>
            <a:chExt cx="1664986" cy="232308"/>
          </a:xfrm>
        </p:grpSpPr>
        <p:sp>
          <p:nvSpPr>
            <p:cNvPr id="65" name="직사각형 64"/>
            <p:cNvSpPr/>
            <p:nvPr/>
          </p:nvSpPr>
          <p:spPr>
            <a:xfrm>
              <a:off x="1376988" y="1855740"/>
              <a:ext cx="1000732" cy="232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☐ See notes only 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12734" y="1901240"/>
              <a:ext cx="850201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Note existence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87074" y="1667958"/>
            <a:ext cx="3594520" cy="194334"/>
            <a:chOff x="5592737" y="1667958"/>
            <a:chExt cx="3594520" cy="194334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Create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74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5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6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82" name="모서리가 둥근 직사각형 81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07" y="2202598"/>
            <a:ext cx="128032" cy="12803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117130" y="2159056"/>
            <a:ext cx="1814162" cy="409811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72650" y="1677936"/>
            <a:ext cx="1634383" cy="18914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22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3.1.2 </a:t>
            </a:r>
            <a:r>
              <a:rPr lang="ko-KR" altLang="en-US" dirty="0">
                <a:latin typeface="+mn-ea"/>
                <a:ea typeface="+mn-ea"/>
              </a:rPr>
              <a:t>그룹 생성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컨펌 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그룹 생성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[016.0]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그룹 상세 페이지로 랜딩 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이름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Name is required</a:t>
            </a:r>
          </a:p>
          <a:p>
            <a:pPr lvl="4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입력오류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Type in a combination of small and capital letters, numerics and some special characters (! () -&gt;. [] _ [ ] '~ -)</a:t>
            </a:r>
          </a:p>
          <a:p>
            <a:pPr lvl="4"/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소속 멤버</a:t>
            </a:r>
            <a:endParaRPr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편집 클릭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멤버 편집 팝업 출력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</a:rPr>
              <a:t>[033.1]</a:t>
            </a:r>
            <a:endParaRPr kumimoji="1"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없는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None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이상인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이외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</a:t>
            </a:r>
            <a:endParaRPr kumimoji="1" lang="en-US" altLang="ko-KR" strike="sngStrike" dirty="0">
              <a:latin typeface="+mn-ea"/>
            </a:endParaRPr>
          </a:p>
          <a:p>
            <a:pPr lvl="4"/>
            <a:endParaRPr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295" y="314230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94652" y="36065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715781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439953" y="3094877"/>
            <a:ext cx="5252434" cy="1318527"/>
            <a:chOff x="2553689" y="3680257"/>
            <a:chExt cx="5252434" cy="1318527"/>
          </a:xfrm>
        </p:grpSpPr>
        <p:sp>
          <p:nvSpPr>
            <p:cNvPr id="29" name="직사각형 28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group</a:t>
              </a:r>
              <a:r>
                <a:rPr lang="ko-KR" altLang="en-US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004246" y="1891459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0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group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3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166488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679544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생성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이름 </a:t>
            </a:r>
            <a:r>
              <a:rPr kumimoji="1" lang="en-US" altLang="ko-KR" dirty="0">
                <a:latin typeface="+mn-ea"/>
                <a:cs typeface="Nanum Gothic" charset="-127"/>
              </a:rPr>
              <a:t>:</a:t>
            </a:r>
            <a:r>
              <a:rPr kumimoji="1" lang="ko-KR" altLang="en-US" dirty="0">
                <a:latin typeface="+mn-ea"/>
                <a:cs typeface="Nanum Gothic" charset="-127"/>
              </a:rPr>
              <a:t> 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업데이트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관리 기능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삭제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확인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스키마 목록으로 이동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삭제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삭제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이름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설명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퍼미션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사용자에 부여된 퍼미션의 요약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멤버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멤버수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멤버명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최근 사용자 접속 일시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[032.0]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편집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편집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pPr lvl="1"/>
            <a:endParaRPr lang="en-US" altLang="ko-KR" dirty="0">
              <a:latin typeface="+mn-ea"/>
              <a:sym typeface="Wingdings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3.2.1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Group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206883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213851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08626" y="233790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그룹 설명 그룹 설명 그룹 설명 그룹 설명 그룹 설명 그룹 설명 그룹 설명 그룹 설명 그룹 설명 그룹 설명 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90092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31866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3100136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3113213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Members(12)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3286209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990010" y="319633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Created on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updated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402502" y="1560889"/>
            <a:ext cx="1274315" cy="192374"/>
            <a:chOff x="1441169" y="1560889"/>
            <a:chExt cx="1274315" cy="19237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group</a:t>
              </a: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80" name="직선 연결선[R] 79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096734" y="2195384"/>
            <a:ext cx="68903" cy="6890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4121009" y="2382966"/>
            <a:ext cx="68903" cy="68903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2163330" y="1359546"/>
            <a:ext cx="305842" cy="195039"/>
            <a:chOff x="2163330" y="1359546"/>
            <a:chExt cx="305842" cy="195039"/>
          </a:xfrm>
        </p:grpSpPr>
        <p:sp>
          <p:nvSpPr>
            <p:cNvPr id="89" name="삼각형 88"/>
            <p:cNvSpPr/>
            <p:nvPr/>
          </p:nvSpPr>
          <p:spPr>
            <a:xfrm rot="10800000">
              <a:off x="2163330" y="135954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삼각형 89"/>
            <p:cNvSpPr/>
            <p:nvPr/>
          </p:nvSpPr>
          <p:spPr>
            <a:xfrm rot="10800000">
              <a:off x="2416138" y="150886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0" name="제목 2"/>
          <p:cNvSpPr txBox="1">
            <a:spLocks/>
          </p:cNvSpPr>
          <p:nvPr/>
        </p:nvSpPr>
        <p:spPr bwMode="auto">
          <a:xfrm>
            <a:off x="419391" y="3515521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</p:txBody>
      </p:sp>
      <p:sp>
        <p:nvSpPr>
          <p:cNvPr id="43" name="제목 2"/>
          <p:cNvSpPr txBox="1">
            <a:spLocks/>
          </p:cNvSpPr>
          <p:nvPr/>
        </p:nvSpPr>
        <p:spPr bwMode="auto">
          <a:xfrm>
            <a:off x="1737750" y="3515521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cxnSp>
        <p:nvCxnSpPr>
          <p:cNvPr id="44" name="직선 연결선[R] 43"/>
          <p:cNvCxnSpPr/>
          <p:nvPr/>
        </p:nvCxnSpPr>
        <p:spPr>
          <a:xfrm>
            <a:off x="538847" y="375598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538847" y="3952177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538847" y="4148370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538847" y="434456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삼각형 47"/>
          <p:cNvSpPr/>
          <p:nvPr/>
        </p:nvSpPr>
        <p:spPr>
          <a:xfrm rot="10800000">
            <a:off x="947385" y="3643795"/>
            <a:ext cx="53034" cy="45719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65614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3.2.2 </a:t>
            </a:r>
            <a:r>
              <a:rPr lang="ko-KR" altLang="en-US" dirty="0">
                <a:latin typeface="+mn-ea"/>
                <a:ea typeface="+mn-ea"/>
              </a:rPr>
              <a:t>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18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멤버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이름 </a:t>
            </a:r>
            <a:r>
              <a:rPr kumimoji="1" lang="en-US" altLang="ko-KR" dirty="0">
                <a:latin typeface="+mn-ea"/>
              </a:rPr>
              <a:t>&amp;</a:t>
            </a:r>
            <a:r>
              <a:rPr kumimoji="1" lang="ko-KR" altLang="en-US" dirty="0">
                <a:latin typeface="+mn-ea"/>
              </a:rPr>
              <a:t> 프로필 사진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아이디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Members of ‘group name’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Members of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‘group name’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[032.0]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308789" y="1340653"/>
            <a:ext cx="1885285" cy="206131"/>
            <a:chOff x="4281511" y="1671160"/>
            <a:chExt cx="2817349" cy="308040"/>
          </a:xfrm>
        </p:grpSpPr>
        <p:sp>
          <p:nvSpPr>
            <p:cNvPr id="45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7" name="직선 연결선[R] 4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2281118" y="1557101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8221" y="1455380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00263" y="1455380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84384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00263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28457" y="13752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987200" y="2185462"/>
            <a:ext cx="2406393" cy="151253"/>
            <a:chOff x="153466" y="4613320"/>
            <a:chExt cx="9821807" cy="242456"/>
          </a:xfrm>
        </p:grpSpPr>
        <p:sp>
          <p:nvSpPr>
            <p:cNvPr id="82" name="자유형 81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616837"/>
            <a:ext cx="199486" cy="199486"/>
          </a:xfrm>
          <a:prstGeom prst="ellipse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7948355" y="1686327"/>
            <a:ext cx="96044" cy="96044"/>
            <a:chOff x="1660525" y="466725"/>
            <a:chExt cx="533400" cy="533400"/>
          </a:xfrm>
        </p:grpSpPr>
        <p:sp>
          <p:nvSpPr>
            <p:cNvPr id="89" name="타원 88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십자형[C] 90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4404805" y="131388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32726" y="129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98720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54787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Discovery permissions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150310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308632"/>
              </p:ext>
            </p:extLst>
          </p:nvPr>
        </p:nvGraphicFramePr>
        <p:xfrm>
          <a:off x="3455581" y="0"/>
          <a:ext cx="8736419" cy="811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:a16="http://schemas.microsoft.com/office/drawing/2014/main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2018.02.07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P.16-20 3.0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신규 기능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권한 관련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기존 화면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UX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고도화 및 사용자 권한 관련 부분 추가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P.3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가입 및 승인 플로우 차트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P.13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노트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항목 개발 보류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P.15 General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-user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설명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P.4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사용자의 가입과 시스템 사용 권한에 대한 설명과 기본 규칙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설명 추가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P.20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워크스페이스의 오너일 경우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커스텀 스키마를 생성할 수 있는 디스커버리 퍼미션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2018.04.23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그룹의 권한 정보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변경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 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Full 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아이디                  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변경 사유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보다 감성적으로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친화적임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Identification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에는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고유코드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이메일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전번 등이 포함됨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고유이름만을 지칭하기에는 일반적인 단어임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관리 용이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-----------------------------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P3.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플로우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및 주요 정책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P.10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삭제 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오너 변경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UI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2019.1.23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Test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961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2093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6045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04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사용자 권한 관련 메뉴와의 관계도</a:t>
            </a:r>
            <a:endParaRPr kumimoji="1" lang="en-US" altLang="ko-KR" dirty="0"/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Structure chart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5581" y="261603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Workspace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5339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55339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5339" y="418608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5339" y="457172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6034" y="26185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Shared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7279" y="30838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7279" y="346949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26045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26045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26045" y="38600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3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26045" y="4245722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9" name="꺾인 연결선[E] 18"/>
          <p:cNvCxnSpPr>
            <a:stCxn id="10" idx="2"/>
            <a:endCxn id="11" idx="1"/>
          </p:cNvCxnSpPr>
          <p:nvPr/>
        </p:nvCxnSpPr>
        <p:spPr>
          <a:xfrm rot="16200000" flipH="1">
            <a:off x="3311697" y="3001277"/>
            <a:ext cx="302291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10" idx="2"/>
            <a:endCxn id="12" idx="1"/>
          </p:cNvCxnSpPr>
          <p:nvPr/>
        </p:nvCxnSpPr>
        <p:spPr>
          <a:xfrm rot="16200000" flipH="1">
            <a:off x="3118878" y="3194096"/>
            <a:ext cx="687929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5" idx="2"/>
            <a:endCxn id="6" idx="1"/>
          </p:cNvCxnSpPr>
          <p:nvPr/>
        </p:nvCxnSpPr>
        <p:spPr>
          <a:xfrm rot="16200000" flipH="1">
            <a:off x="5791760" y="2888231"/>
            <a:ext cx="30977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5" idx="2"/>
            <a:endCxn id="7" idx="1"/>
          </p:cNvCxnSpPr>
          <p:nvPr/>
        </p:nvCxnSpPr>
        <p:spPr>
          <a:xfrm rot="16200000" flipH="1">
            <a:off x="5598941" y="3081050"/>
            <a:ext cx="69541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5" idx="2"/>
            <a:endCxn id="8" idx="1"/>
          </p:cNvCxnSpPr>
          <p:nvPr/>
        </p:nvCxnSpPr>
        <p:spPr>
          <a:xfrm rot="16200000" flipH="1">
            <a:off x="5243120" y="3436871"/>
            <a:ext cx="140705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5" idx="2"/>
            <a:endCxn id="9" idx="1"/>
          </p:cNvCxnSpPr>
          <p:nvPr/>
        </p:nvCxnSpPr>
        <p:spPr>
          <a:xfrm rot="16200000" flipH="1">
            <a:off x="5050301" y="3629690"/>
            <a:ext cx="179269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9265215" y="3083858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265215" y="346949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265215" y="3860084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265215" y="4245722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3960778" y="1969256"/>
            <a:ext cx="4365267" cy="3524790"/>
            <a:chOff x="3960778" y="1995187"/>
            <a:chExt cx="4365267" cy="3524790"/>
          </a:xfrm>
        </p:grpSpPr>
        <p:cxnSp>
          <p:nvCxnSpPr>
            <p:cNvPr id="23" name="꺾인 연결선[E] 22"/>
            <p:cNvCxnSpPr>
              <a:stCxn id="10" idx="3"/>
              <a:endCxn id="5" idx="1"/>
            </p:cNvCxnSpPr>
            <p:nvPr/>
          </p:nvCxnSpPr>
          <p:spPr>
            <a:xfrm flipV="1">
              <a:off x="3960778" y="2779037"/>
              <a:ext cx="1184803" cy="25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그룹 145"/>
            <p:cNvGrpSpPr/>
            <p:nvPr/>
          </p:nvGrpSpPr>
          <p:grpSpPr>
            <a:xfrm>
              <a:off x="3960778" y="1995187"/>
              <a:ext cx="4365267" cy="3524790"/>
              <a:chOff x="3960778" y="1995187"/>
              <a:chExt cx="4365267" cy="3524790"/>
            </a:xfrm>
          </p:grpSpPr>
          <p:cxnSp>
            <p:nvCxnSpPr>
              <p:cNvPr id="42" name="구부러진 연결선[U] 41"/>
              <p:cNvCxnSpPr>
                <a:stCxn id="7" idx="3"/>
                <a:endCxn id="8" idx="3"/>
              </p:cNvCxnSpPr>
              <p:nvPr/>
            </p:nvCxnSpPr>
            <p:spPr>
              <a:xfrm>
                <a:off x="7340083" y="3637448"/>
                <a:ext cx="12700" cy="711642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구부러진 연결선[U] 42"/>
              <p:cNvCxnSpPr>
                <a:stCxn id="8" idx="3"/>
                <a:endCxn id="15" idx="1"/>
              </p:cNvCxnSpPr>
              <p:nvPr/>
            </p:nvCxnSpPr>
            <p:spPr>
              <a:xfrm flipV="1">
                <a:off x="7340083" y="4023086"/>
                <a:ext cx="985962" cy="32600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구부러진 연결선[U] 45"/>
              <p:cNvCxnSpPr>
                <a:stCxn id="8" idx="3"/>
                <a:endCxn id="16" idx="1"/>
              </p:cNvCxnSpPr>
              <p:nvPr/>
            </p:nvCxnSpPr>
            <p:spPr>
              <a:xfrm>
                <a:off x="7340083" y="4349090"/>
                <a:ext cx="985962" cy="5963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구부러진 연결선[U] 51"/>
              <p:cNvCxnSpPr>
                <a:stCxn id="9" idx="3"/>
                <a:endCxn id="15" idx="1"/>
              </p:cNvCxnSpPr>
              <p:nvPr/>
            </p:nvCxnSpPr>
            <p:spPr>
              <a:xfrm flipV="1">
                <a:off x="7340083" y="4049017"/>
                <a:ext cx="985962" cy="71164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구부러진 연결선[U] 54"/>
              <p:cNvCxnSpPr>
                <a:stCxn id="7" idx="3"/>
                <a:endCxn id="14" idx="1"/>
              </p:cNvCxnSpPr>
              <p:nvPr/>
            </p:nvCxnSpPr>
            <p:spPr>
              <a:xfrm>
                <a:off x="7340083" y="3637448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구부러진 연결선[U] 57"/>
              <p:cNvCxnSpPr>
                <a:stCxn id="6" idx="3"/>
                <a:endCxn id="13" idx="1"/>
              </p:cNvCxnSpPr>
              <p:nvPr/>
            </p:nvCxnSpPr>
            <p:spPr>
              <a:xfrm>
                <a:off x="7340083" y="3251810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구부러진 연결선[U] 60"/>
              <p:cNvCxnSpPr>
                <a:stCxn id="6" idx="3"/>
                <a:endCxn id="14" idx="1"/>
              </p:cNvCxnSpPr>
              <p:nvPr/>
            </p:nvCxnSpPr>
            <p:spPr>
              <a:xfrm>
                <a:off x="7340083" y="3251810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구부러진 연결선[U] 63"/>
              <p:cNvCxnSpPr>
                <a:stCxn id="7" idx="3"/>
                <a:endCxn id="15" idx="1"/>
              </p:cNvCxnSpPr>
              <p:nvPr/>
            </p:nvCxnSpPr>
            <p:spPr>
              <a:xfrm>
                <a:off x="7340083" y="3637448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구부러진 연결선[U] 74"/>
              <p:cNvCxnSpPr>
                <a:stCxn id="11" idx="3"/>
                <a:endCxn id="6" idx="1"/>
              </p:cNvCxnSpPr>
              <p:nvPr/>
            </p:nvCxnSpPr>
            <p:spPr>
              <a:xfrm>
                <a:off x="4742023" y="3246860"/>
                <a:ext cx="1413316" cy="49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구부러진 연결선[U] 101"/>
              <p:cNvCxnSpPr>
                <a:stCxn id="11" idx="3"/>
                <a:endCxn id="7" idx="1"/>
              </p:cNvCxnSpPr>
              <p:nvPr/>
            </p:nvCxnSpPr>
            <p:spPr>
              <a:xfrm>
                <a:off x="4742023" y="3246860"/>
                <a:ext cx="1413316" cy="39058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구부러진 연결선[U] 104"/>
              <p:cNvCxnSpPr>
                <a:stCxn id="11" idx="3"/>
                <a:endCxn id="8" idx="1"/>
              </p:cNvCxnSpPr>
              <p:nvPr/>
            </p:nvCxnSpPr>
            <p:spPr>
              <a:xfrm>
                <a:off x="4742023" y="3246860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구부러진 연결선[U] 108"/>
              <p:cNvCxnSpPr>
                <a:stCxn id="12" idx="3"/>
                <a:endCxn id="9" idx="1"/>
              </p:cNvCxnSpPr>
              <p:nvPr/>
            </p:nvCxnSpPr>
            <p:spPr>
              <a:xfrm>
                <a:off x="4742023" y="3632498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구부러진 연결선[U] 116"/>
              <p:cNvCxnSpPr/>
              <p:nvPr/>
            </p:nvCxnSpPr>
            <p:spPr>
              <a:xfrm flipV="1">
                <a:off x="3960778" y="1995187"/>
                <a:ext cx="1184803" cy="7787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[U] 150"/>
              <p:cNvCxnSpPr>
                <a:stCxn id="98" idx="3"/>
              </p:cNvCxnSpPr>
              <p:nvPr/>
            </p:nvCxnSpPr>
            <p:spPr>
              <a:xfrm>
                <a:off x="3960778" y="5192217"/>
                <a:ext cx="1184803" cy="32776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직사각형 124"/>
          <p:cNvSpPr/>
          <p:nvPr/>
        </p:nvSpPr>
        <p:spPr>
          <a:xfrm>
            <a:off x="5145581" y="1839811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1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77123" y="381416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677123" y="491144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026864" y="380921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776034" y="419857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2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225171" y="532928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615166" y="170997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45581" y="53121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3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615166" y="5638169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76034" y="12879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Personal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76034" y="50032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-</a:t>
            </a:r>
            <a:r>
              <a:rPr kumimoji="1" lang="ko-KR" altLang="en-US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custom</a:t>
            </a:r>
            <a:endParaRPr kumimoji="1" lang="ko-KR" altLang="en-US" sz="700" u="sng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225171" y="4539638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64684" y="3029251"/>
            <a:ext cx="1307466" cy="1974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26045" y="46322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5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265215" y="463224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78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07682"/>
              </p:ext>
            </p:extLst>
          </p:nvPr>
        </p:nvGraphicFramePr>
        <p:xfrm>
          <a:off x="772652" y="1830375"/>
          <a:ext cx="8605625" cy="1504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Discovery permission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Member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Personal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Shared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1,300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management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System setting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manager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5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퍼미션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퍼미션이 적용된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퍼미션이 적용된 </a:t>
            </a:r>
            <a:r>
              <a:rPr kumimoji="1" lang="ko-KR" altLang="en-US" dirty="0">
                <a:latin typeface="+mn-ea"/>
                <a:ea typeface="+mn-ea"/>
              </a:rPr>
              <a:t>그룹 수</a:t>
            </a:r>
            <a:endParaRPr kumimoji="1" lang="en-US" altLang="ko-KR" strike="sngStrike" dirty="0">
              <a:latin typeface="+mn-ea"/>
              <a:ea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4.1.1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디스커버리 퍼미션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4.1 ADMINISTRATION &gt; Users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21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133382" y="-373963"/>
            <a:ext cx="121422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⦿ Created   ◎ Updated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060532" y="-290033"/>
            <a:ext cx="1317746" cy="172766"/>
            <a:chOff x="7807615" y="1929928"/>
            <a:chExt cx="1317746" cy="172766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807615" y="1929928"/>
              <a:ext cx="1317746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shared workspace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십자형[C] 56"/>
            <p:cNvSpPr/>
            <p:nvPr/>
          </p:nvSpPr>
          <p:spPr>
            <a:xfrm>
              <a:off x="7970441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8415736" y="1612806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4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95180" y="18878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53249" y="-3404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2651" y="4138298"/>
            <a:ext cx="8605625" cy="2984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NOTE. 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퍼미션은 생성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편집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삭제가 불가능함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7421"/>
              </p:ext>
            </p:extLst>
          </p:nvPr>
        </p:nvGraphicFramePr>
        <p:xfrm>
          <a:off x="772650" y="4436748"/>
          <a:ext cx="8605625" cy="181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0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디스커버리 퍼미션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설명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Discovery permission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Description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개인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자신만 접근할 수 있은 개인 워크스페이스가 있고 해당 워크스페이스의 관리 권한을 갖습니다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Use</a:t>
                      </a:r>
                      <a:r>
                        <a:rPr lang="en-US" altLang="ko-KR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personal workspace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Have a private workspace that you can access yourself, and you have administrative privileges on that workspace.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공유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새로운 공유 워크스페이스를 생성할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본인이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소속된 공유 워크스페이스에 접근할 수 있습니다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Use shared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workspace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 new shared workspace and access your shared workspace.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데이터 관리 권한와 모니터링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 관리 메뉴로 접근할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데이터생성하고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또한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데이터의 사용을 모니터링할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and monitor </a:t>
                      </a:r>
                      <a:r>
                        <a:rPr lang="en-US" altLang="ko-KR" sz="600" b="0" i="0" dirty="0" err="1">
                          <a:latin typeface="+mn-ea"/>
                          <a:ea typeface="+mn-ea"/>
                          <a:cs typeface="Malgun Gothic" charset="-127"/>
                        </a:rPr>
                        <a:t>datasource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Prepare and load data sources for use in the dashboard. In addition, users with this permission can check the status and usage of the data source.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시스템</a:t>
                      </a:r>
                      <a:r>
                        <a:rPr lang="ko-KR" altLang="en-US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관리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사용자를 직접 등록하거나 회원가입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요청을 승인하여 사용자를 등록하고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시스템에서 제공하는 워크스페이스 스키마 퍼미션을 정의할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system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Register and manage users by registering or approving membership requests. Users with this permission can define the workspace schema permissions of the system-provided.</a:t>
                      </a:r>
                      <a:endParaRPr lang="en-US" altLang="ko-KR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워크스페이스 커스텀 스키마 관리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사용자가 소유하고 있는 워크스페이스에 커스텀 스키마를 생성하고 관리할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Manage workspace custom schema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and manage custom schemas in owner workspaces.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772651" y="6269411"/>
            <a:ext cx="8605625" cy="423489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참고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관리하지 않는 고정 사용자 권한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게스트 사용자 권한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전체 사용자에게 공유된</a:t>
            </a:r>
            <a:r>
              <a:rPr lang="en-US" altLang="ko-KR" sz="600">
                <a:solidFill>
                  <a:schemeClr val="bg1"/>
                </a:solidFill>
                <a:latin typeface="+mn-ea"/>
                <a:cs typeface="Nanum Gothic" charset="-127"/>
              </a:rPr>
              <a:t>(Public)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공유 워크스페이스 열람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주로 기업의 메타트론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포털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에서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iframe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으로 제공되는 대시보드를 확인함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수퍼 어드민 사용자 권한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시스템 세팅 메뉴에 접근할 수 있고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ADMIN&gt;Users&gt;Members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의 사용자 상세 정보 페이지를 통해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58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사용자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모든 사용자에게 이메일 보내기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멤버와 그룹에 중복된 사용자가 있는 경우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1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번만 보냄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이메일 보내기 창 출력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멤버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멤버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사용자명 및 이외 사용자수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[033.1]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매니저 이외의 이름 확인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그룹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그룹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그룹명 및 이외 그룹수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[033.2]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그룹명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[M-Core]WF-X1-Users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대표 그룹 이외의 그룹 이름 확인 및 그룹 관리 화면으로 이동 가능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Permission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141049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148017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167956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퍼미션 설명 퍼미션 설명 퍼미션 설명 퍼미션 설명 퍼미션 설명 퍼미션 설명 퍼미션 설명 퍼미션 설명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24258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2" name="제목 2"/>
          <p:cNvSpPr txBox="1">
            <a:spLocks/>
          </p:cNvSpPr>
          <p:nvPr/>
        </p:nvSpPr>
        <p:spPr bwMode="auto">
          <a:xfrm>
            <a:off x="1327943" y="2408417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‘John Smith’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and 11 more members.</a:t>
            </a:r>
          </a:p>
        </p:txBody>
      </p:sp>
      <p:sp>
        <p:nvSpPr>
          <p:cNvPr id="53" name="제목 2"/>
          <p:cNvSpPr txBox="1">
            <a:spLocks/>
          </p:cNvSpPr>
          <p:nvPr/>
        </p:nvSpPr>
        <p:spPr bwMode="auto">
          <a:xfrm>
            <a:off x="419391" y="2366314"/>
            <a:ext cx="893433" cy="118721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Members(12)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Groups(1,300)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21071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2020578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2033655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Users</a:t>
            </a:r>
          </a:p>
        </p:txBody>
      </p:sp>
      <p:sp>
        <p:nvSpPr>
          <p:cNvPr id="57" name="제목 2"/>
          <p:cNvSpPr txBox="1">
            <a:spLocks/>
          </p:cNvSpPr>
          <p:nvPr/>
        </p:nvSpPr>
        <p:spPr bwMode="auto">
          <a:xfrm>
            <a:off x="1327943" y="3151963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‘the first group name’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and 1,299 more groups.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1435706" y="2612001"/>
            <a:ext cx="232450" cy="95164"/>
            <a:chOff x="1365099" y="4060407"/>
            <a:chExt cx="260502" cy="106648"/>
          </a:xfrm>
        </p:grpSpPr>
        <p:sp>
          <p:nvSpPr>
            <p:cNvPr id="60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1" name="L 도형 60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2" name="제목 2"/>
          <p:cNvSpPr txBox="1">
            <a:spLocks/>
          </p:cNvSpPr>
          <p:nvPr/>
        </p:nvSpPr>
        <p:spPr bwMode="auto">
          <a:xfrm>
            <a:off x="1327943" y="2676090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435706" y="3331400"/>
            <a:ext cx="232450" cy="95164"/>
            <a:chOff x="1365099" y="4060407"/>
            <a:chExt cx="260502" cy="106648"/>
          </a:xfrm>
        </p:grpSpPr>
        <p:sp>
          <p:nvSpPr>
            <p:cNvPr id="64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5" name="L 도형 64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제목 2"/>
          <p:cNvSpPr txBox="1">
            <a:spLocks/>
          </p:cNvSpPr>
          <p:nvPr/>
        </p:nvSpPr>
        <p:spPr bwMode="auto">
          <a:xfrm>
            <a:off x="1327943" y="3395489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...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2206651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73" name="타원 72"/>
          <p:cNvSpPr/>
          <p:nvPr/>
        </p:nvSpPr>
        <p:spPr>
          <a:xfrm>
            <a:off x="351523" y="224817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3.1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51523" y="24493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3.2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51523" y="317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3.3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755591" y="2460079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093041" y="3188214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아래쪽 화살표[D] 39"/>
          <p:cNvSpPr/>
          <p:nvPr/>
        </p:nvSpPr>
        <p:spPr>
          <a:xfrm rot="16200000">
            <a:off x="2473239" y="3483160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5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53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55" name="직선 연결선[R] 54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(Username)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4.2.2</a:t>
            </a:r>
            <a:r>
              <a:rPr lang="ko-KR" altLang="en-US" dirty="0">
                <a:latin typeface="+mn-ea"/>
                <a:ea typeface="+mn-ea"/>
              </a:rPr>
              <a:t> 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멤버 탭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선택된 멤버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선택값 변경에 따라 바뀜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멤버 전체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이름 오름차순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멤버수가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선택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</a:rPr>
              <a:t>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편집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추가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 </a:t>
            </a:r>
            <a:r>
              <a:rPr kumimoji="1" lang="en-US" altLang="ko-KR" dirty="0">
                <a:latin typeface="+mn-ea"/>
                <a:ea typeface="+mn-ea"/>
              </a:rPr>
              <a:t>&amp;</a:t>
            </a:r>
            <a:r>
              <a:rPr kumimoji="1" lang="ko-KR" altLang="en-US" dirty="0">
                <a:latin typeface="+mn-ea"/>
                <a:ea typeface="+mn-ea"/>
              </a:rPr>
              <a:t> 프로필 사진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아이디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제거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목록 제거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00263" y="1746314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[033.1]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84384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00263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63" name="자유형 62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907771"/>
            <a:ext cx="199486" cy="199486"/>
          </a:xfrm>
          <a:prstGeom prst="ellipse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48" name="타원 4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0" name="십자형[C] 59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8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4.2.2</a:t>
            </a:r>
            <a:r>
              <a:rPr lang="ko-KR" altLang="en-US" dirty="0">
                <a:latin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details(3)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24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탭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선택된 그룹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[033.2]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37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0" name="직선 연결선[R] 39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04805" y="1951098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59" name="자유형 58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68" name="타원 6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십자형[C] 68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4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 Basic Confirmation &amp; Alert Popup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24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02661"/>
              </p:ext>
            </p:extLst>
          </p:nvPr>
        </p:nvGraphicFramePr>
        <p:xfrm>
          <a:off x="274712" y="260647"/>
          <a:ext cx="11633509" cy="6963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No.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Detail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BTN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Sub-case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Toast popup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저장하지 않은 작업 내용이 있습니다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닫기를 선택하면 작업 내용이 저장되지 않습니다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입력 글자수 초과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권한 없음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접근 권한이 없습니다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네트워크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님의 비밀번호를 초기화하시겠습니까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임시 비밀번호가 사용자의 이메일로 발송됩니다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비밀번호가 초기화되었습니다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님을 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회원과 연계된 모든 사적인 영역의 정보와 게시물이 삭제되며 복구 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회원의 개인 정보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개인 워크스페이스 및 그 이하 콘텐츠가 모두 삭제되며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주요 콘텐츠는 다른 공유 워크스페이스로 이동 후 삭제하는 것을 권장합니다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028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사용자가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 삭제 확인 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님을 삭제할 수 없습니다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사용자는 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개 공유 워크스페이스의 오너이므로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삭제할 수 없습니다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공유 워크스페이스의 오너 변경 후 다시 시도해 주세요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,....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01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오너 변경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☞[014.0]</a:t>
                      </a:r>
                      <a:endParaRPr lang="ko-KR" altLang="en-US" sz="700" b="0" i="0" strike="noStrike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워크스페이스 오너 변경 완료 토스트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워크스페이스 오너가 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사용자이름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님으로 변경되었습니다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7528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[013.2]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회원 가입 요청 개별 승인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사용자이름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님의 회원 가입을 승인하시겠습니까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[014.1]</a:t>
                      </a:r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선택한 항목을 모두 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추가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님이 등록되었습니다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생성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그룹이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멤버의 소속이 해제되며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그룹이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정보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그룹 정보를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[019.0]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활성화하면 사용자가 시스템에 로그인할 수 있습니다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[020.0]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비활성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비활성화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비활성화하면 사용자가 시스템에 로그인할 수 없습니다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사용자로 로그인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사용자로 로그인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로그인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계정으로 로그인 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7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[R] 36"/>
          <p:cNvCxnSpPr/>
          <p:nvPr/>
        </p:nvCxnSpPr>
        <p:spPr>
          <a:xfrm>
            <a:off x="3034993" y="921393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디스커버리 사용자 가입 및 승인 구조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Structure chart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3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7D6580E-A776-DC4A-8F84-15C29E061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68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>
                <a:latin typeface="+mn-ea"/>
                <a:ea typeface="+mn-ea"/>
              </a:rPr>
              <a:t>사용자 활동 상태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B11FB1-FC3F-E243-9E24-05691F236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4060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rmAutofit/>
          </a:bodyPr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 err="1">
                <a:latin typeface="+mn-ea"/>
                <a:ea typeface="+mn-ea"/>
              </a:rPr>
              <a:t>회원삭제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 시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해당 사용자와 연계된 모든 사적인 영역의 정보와 게시물 삭제</a:t>
            </a:r>
            <a:r>
              <a:rPr lang="ko-KR" altLang="en-US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kumimoji="1" lang="ko-KR" altLang="en-US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및 그 이하 콘텐츠 삭제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운영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개인 워크스페이스에 유용한 콘텐츠가 있을 경우</a:t>
            </a:r>
            <a:r>
              <a:rPr kumimoji="1" lang="en-US" altLang="ko-KR" dirty="0">
                <a:latin typeface="+mn-ea"/>
                <a:ea typeface="+mn-ea"/>
              </a:rPr>
              <a:t>, Move </a:t>
            </a:r>
            <a:r>
              <a:rPr kumimoji="1" lang="ko-KR" altLang="en-US" dirty="0">
                <a:latin typeface="+mn-ea"/>
                <a:ea typeface="+mn-ea"/>
              </a:rPr>
              <a:t>기능을 통해 공유 워크스페이스로 이전 후 유저를 삭제하는 방법을 제안함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이외의 공간의 콘텐츠는 삭제하지 않음 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화면에 남아 있는 삭제된 사용자 정보 중 </a:t>
            </a:r>
            <a:r>
              <a:rPr kumimoji="1" lang="en-US" altLang="ko-KR" dirty="0">
                <a:latin typeface="+mn-ea"/>
                <a:ea typeface="+mn-ea"/>
              </a:rPr>
              <a:t>Full name</a:t>
            </a:r>
            <a:r>
              <a:rPr kumimoji="1" lang="ko-KR" altLang="en-US" dirty="0">
                <a:latin typeface="+mn-ea"/>
                <a:ea typeface="+mn-ea"/>
              </a:rPr>
              <a:t>은 </a:t>
            </a:r>
            <a:r>
              <a:rPr kumimoji="1" lang="en-US" altLang="ko-KR" dirty="0">
                <a:latin typeface="+mn-ea"/>
                <a:ea typeface="+mn-ea"/>
              </a:rPr>
              <a:t>'Unknown user’</a:t>
            </a:r>
            <a:r>
              <a:rPr kumimoji="1" lang="ko-KR" altLang="en-US" dirty="0">
                <a:latin typeface="+mn-ea"/>
                <a:ea typeface="+mn-ea"/>
              </a:rPr>
              <a:t>로 일괄 표시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삭제가 불가능한 경우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공유 워크스페이스의 오너인 경우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삭제가 불가함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(UX)</a:t>
            </a:r>
            <a:r>
              <a:rPr kumimoji="1" lang="ko-KR" altLang="en-US" dirty="0">
                <a:latin typeface="+mn-ea"/>
                <a:ea typeface="+mn-ea"/>
              </a:rPr>
              <a:t>이때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오너를 변경할 수 있는 </a:t>
            </a:r>
            <a:r>
              <a:rPr kumimoji="1" lang="en-US" altLang="ko-KR" dirty="0">
                <a:latin typeface="+mn-ea"/>
                <a:ea typeface="+mn-ea"/>
              </a:rPr>
              <a:t>UI</a:t>
            </a:r>
            <a:r>
              <a:rPr kumimoji="1" lang="ko-KR" altLang="en-US" dirty="0" err="1">
                <a:latin typeface="+mn-ea"/>
                <a:ea typeface="+mn-ea"/>
              </a:rPr>
              <a:t>를</a:t>
            </a:r>
            <a:r>
              <a:rPr kumimoji="1" lang="ko-KR" altLang="en-US" dirty="0">
                <a:latin typeface="+mn-ea"/>
                <a:ea typeface="+mn-ea"/>
              </a:rPr>
              <a:t> 제공하여 회원 삭제 시나리오가 끊어지지 않도록 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78189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가입 요청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217262" y="1876682"/>
            <a:ext cx="2559305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모든 멤버 가입 승인 완료 시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그룹에 소속됨</a:t>
            </a:r>
            <a:endParaRPr kumimoji="1"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  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그룹은 삭제할 수 없음 </a:t>
            </a:r>
          </a:p>
        </p:txBody>
      </p:sp>
      <p:cxnSp>
        <p:nvCxnSpPr>
          <p:cNvPr id="66" name="구부러진 연결선[U] 65"/>
          <p:cNvCxnSpPr>
            <a:cxnSpLocks/>
            <a:stCxn id="65" idx="3"/>
            <a:endCxn id="26" idx="1"/>
          </p:cNvCxnSpPr>
          <p:nvPr/>
        </p:nvCxnSpPr>
        <p:spPr>
          <a:xfrm>
            <a:off x="1662933" y="1695278"/>
            <a:ext cx="4876608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[U] 71"/>
          <p:cNvCxnSpPr>
            <a:cxnSpLocks/>
            <a:stCxn id="68" idx="3"/>
            <a:endCxn id="29" idx="1"/>
          </p:cNvCxnSpPr>
          <p:nvPr/>
        </p:nvCxnSpPr>
        <p:spPr>
          <a:xfrm flipV="1">
            <a:off x="5496915" y="3189249"/>
            <a:ext cx="103627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16511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Admin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82529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Anonymous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21D38B-DE94-6142-8838-0DE39D6D6C60}"/>
              </a:ext>
            </a:extLst>
          </p:cNvPr>
          <p:cNvSpPr/>
          <p:nvPr/>
        </p:nvSpPr>
        <p:spPr>
          <a:xfrm>
            <a:off x="399205" y="1856668"/>
            <a:ext cx="1782979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기 사용자의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Username / Email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과 중복 등록할 수 없음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단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reject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상태 제외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E7E057-7219-F843-9A58-59BC919BA6D1}"/>
              </a:ext>
            </a:extLst>
          </p:cNvPr>
          <p:cNvSpPr/>
          <p:nvPr/>
        </p:nvSpPr>
        <p:spPr>
          <a:xfrm>
            <a:off x="495628" y="3042449"/>
            <a:ext cx="2035046" cy="2747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사용자 활동 상태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E6C371-3248-C34C-98CE-6B1510CDD2BF}"/>
              </a:ext>
            </a:extLst>
          </p:cNvPr>
          <p:cNvSpPr/>
          <p:nvPr/>
        </p:nvSpPr>
        <p:spPr>
          <a:xfrm>
            <a:off x="2703169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a.Pending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091A7-1713-9843-8AAC-497987306202}"/>
              </a:ext>
            </a:extLst>
          </p:cNvPr>
          <p:cNvSpPr/>
          <p:nvPr/>
        </p:nvSpPr>
        <p:spPr>
          <a:xfrm>
            <a:off x="6539541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b.Active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B6A0F1-A294-2E44-981B-C7E5BBCEAABC}"/>
              </a:ext>
            </a:extLst>
          </p:cNvPr>
          <p:cNvSpPr/>
          <p:nvPr/>
        </p:nvSpPr>
        <p:spPr>
          <a:xfrm>
            <a:off x="6539541" y="2197262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c.Inactive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249CB0-299D-EF4A-BF41-E66DCCBC0C83}"/>
              </a:ext>
            </a:extLst>
          </p:cNvPr>
          <p:cNvSpPr/>
          <p:nvPr/>
        </p:nvSpPr>
        <p:spPr>
          <a:xfrm>
            <a:off x="9945872" y="1601794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e.Deleted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33" name="구부러진 연결선[U] 32">
            <a:extLst>
              <a:ext uri="{FF2B5EF4-FFF2-40B4-BE49-F238E27FC236}">
                <a16:creationId xmlns:a16="http://schemas.microsoft.com/office/drawing/2014/main" id="{DD3471A2-1635-0444-ADB2-34E71EDC327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6673521" y="1999361"/>
            <a:ext cx="3958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84747FD5-37D9-0F42-A741-09FCA245F1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7203301" y="1695277"/>
            <a:ext cx="2742571" cy="127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312171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승인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12171" y="302624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반려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B51A78-FF0C-A142-9E3B-651CDF49D062}"/>
              </a:ext>
            </a:extLst>
          </p:cNvPr>
          <p:cNvSpPr/>
          <p:nvPr/>
        </p:nvSpPr>
        <p:spPr>
          <a:xfrm>
            <a:off x="6533191" y="3095766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d.Rejected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90" name="구부러진 연결선[U] 89">
            <a:extLst>
              <a:ext uri="{FF2B5EF4-FFF2-40B4-BE49-F238E27FC236}">
                <a16:creationId xmlns:a16="http://schemas.microsoft.com/office/drawing/2014/main" id="{12AD2885-66DD-3146-8063-8FA0FA9C0CD4}"/>
              </a:ext>
            </a:extLst>
          </p:cNvPr>
          <p:cNvCxnSpPr>
            <a:cxnSpLocks/>
            <a:stCxn id="25" idx="3"/>
            <a:endCxn id="68" idx="1"/>
          </p:cNvCxnSpPr>
          <p:nvPr/>
        </p:nvCxnSpPr>
        <p:spPr>
          <a:xfrm>
            <a:off x="3366929" y="1707978"/>
            <a:ext cx="945242" cy="148127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5B7A6F7-7E0A-944A-8F15-1E6B26443416}"/>
              </a:ext>
            </a:extLst>
          </p:cNvPr>
          <p:cNvSpPr/>
          <p:nvPr/>
        </p:nvSpPr>
        <p:spPr>
          <a:xfrm>
            <a:off x="8239486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삭제</a:t>
            </a:r>
          </a:p>
        </p:txBody>
      </p:sp>
      <p:cxnSp>
        <p:nvCxnSpPr>
          <p:cNvPr id="110" name="구부러진 연결선[U] 109">
            <a:extLst>
              <a:ext uri="{FF2B5EF4-FFF2-40B4-BE49-F238E27FC236}">
                <a16:creationId xmlns:a16="http://schemas.microsoft.com/office/drawing/2014/main" id="{E445BDE6-0D61-6A4F-B793-B4050C0D0BC7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 flipV="1">
            <a:off x="7203301" y="1695278"/>
            <a:ext cx="1036185" cy="59546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4FFDEEFC-E6C9-5F4F-8DBD-25BC7D5A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38995"/>
              </p:ext>
            </p:extLst>
          </p:nvPr>
        </p:nvGraphicFramePr>
        <p:xfrm>
          <a:off x="399205" y="4961874"/>
          <a:ext cx="4376369" cy="1386795"/>
        </p:xfrm>
        <a:graphic>
          <a:graphicData uri="http://schemas.openxmlformats.org/drawingml/2006/table">
            <a:tbl>
              <a:tblPr/>
              <a:tblGrid>
                <a:gridCol w="964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181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a.Pending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대기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요청 승인 대기 중인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b.Active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정상 활동 가능한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승인 즉시 활성 상태가 됨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c.Inactive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활동이 일시 정지된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 사용자는 로그인할 수 없을 뿐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해당 사용자의 활동 내역에 변화가 있지 않음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d.Rejected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반려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관리자에 의해 가입 요청 승인이 거절된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95945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e.Deleted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삭제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삭제된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45279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3434AE-B38B-7742-94F3-5715C270F45A}"/>
              </a:ext>
            </a:extLst>
          </p:cNvPr>
          <p:cNvSpPr/>
          <p:nvPr/>
        </p:nvSpPr>
        <p:spPr>
          <a:xfrm>
            <a:off x="294468" y="6930978"/>
            <a:ext cx="3340184" cy="314332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그룹 관리자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워크스페이스 관리자는 비활성 회원임을 확인할 수 있어야 함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?</a:t>
            </a:r>
          </a:p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삭제된 사용자는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..?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7EE93F-294A-8D4A-BAAF-D6A063818EEF}"/>
              </a:ext>
            </a:extLst>
          </p:cNvPr>
          <p:cNvSpPr/>
          <p:nvPr/>
        </p:nvSpPr>
        <p:spPr>
          <a:xfrm>
            <a:off x="463077" y="2144810"/>
            <a:ext cx="1719108" cy="173429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즉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Username/Email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로 다시 요청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F9943-87C6-FC48-82D8-36104955ECFB}"/>
              </a:ext>
            </a:extLst>
          </p:cNvPr>
          <p:cNvSpPr txBox="1"/>
          <p:nvPr/>
        </p:nvSpPr>
        <p:spPr>
          <a:xfrm>
            <a:off x="10162984" y="2811195"/>
            <a:ext cx="1028093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회원 삭제 시 유의사항 확인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CFD68C-33A4-3545-82AE-A982EAA8F85B}"/>
              </a:ext>
            </a:extLst>
          </p:cNvPr>
          <p:cNvSpPr txBox="1"/>
          <p:nvPr/>
        </p:nvSpPr>
        <p:spPr>
          <a:xfrm>
            <a:off x="9528502" y="3561492"/>
            <a:ext cx="770010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필요 알림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354D-F6B9-BB49-8582-1C21879CE8E2}"/>
              </a:ext>
            </a:extLst>
          </p:cNvPr>
          <p:cNvSpPr txBox="1"/>
          <p:nvPr/>
        </p:nvSpPr>
        <p:spPr>
          <a:xfrm>
            <a:off x="11031102" y="3561493"/>
            <a:ext cx="846954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완료 토스트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[014.2]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cxnSp>
        <p:nvCxnSpPr>
          <p:cNvPr id="44" name="구부러진 연결선[U] 43">
            <a:extLst>
              <a:ext uri="{FF2B5EF4-FFF2-40B4-BE49-F238E27FC236}">
                <a16:creationId xmlns:a16="http://schemas.microsoft.com/office/drawing/2014/main" id="{8F9ED3A8-2E34-BC42-BAE9-2AEB3B1D75F9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9737938" y="2939880"/>
            <a:ext cx="425046" cy="12700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6C2259AA-6DBC-304C-92B1-969E244F9A20}"/>
              </a:ext>
            </a:extLst>
          </p:cNvPr>
          <p:cNvCxnSpPr>
            <a:cxnSpLocks/>
            <a:stCxn id="31" idx="2"/>
            <a:endCxn id="42" idx="1"/>
          </p:cNvCxnSpPr>
          <p:nvPr/>
        </p:nvCxnSpPr>
        <p:spPr>
          <a:xfrm rot="16200000" flipH="1">
            <a:off x="9056296" y="3217970"/>
            <a:ext cx="561477" cy="382936"/>
          </a:xfrm>
          <a:prstGeom prst="curvedConnector2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3D0B35A7-7CD9-DB4B-B822-4270ED7CF4E2}"/>
              </a:ext>
            </a:extLst>
          </p:cNvPr>
          <p:cNvCxnSpPr>
            <a:cxnSpLocks/>
            <a:stCxn id="40" idx="3"/>
            <a:endCxn id="28" idx="2"/>
          </p:cNvCxnSpPr>
          <p:nvPr/>
        </p:nvCxnSpPr>
        <p:spPr>
          <a:xfrm flipH="1" flipV="1">
            <a:off x="10277752" y="1788760"/>
            <a:ext cx="913325" cy="1151120"/>
          </a:xfrm>
          <a:prstGeom prst="curvedConnector4">
            <a:avLst>
              <a:gd name="adj1" fmla="val -25029"/>
              <a:gd name="adj2" fmla="val 5559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[U] 54">
            <a:extLst>
              <a:ext uri="{FF2B5EF4-FFF2-40B4-BE49-F238E27FC236}">
                <a16:creationId xmlns:a16="http://schemas.microsoft.com/office/drawing/2014/main" id="{C3E982DC-F43D-1444-B013-FB6F93850634}"/>
              </a:ext>
            </a:extLst>
          </p:cNvPr>
          <p:cNvCxnSpPr>
            <a:cxnSpLocks/>
            <a:stCxn id="43" idx="2"/>
            <a:endCxn id="104" idx="1"/>
          </p:cNvCxnSpPr>
          <p:nvPr/>
        </p:nvCxnSpPr>
        <p:spPr>
          <a:xfrm rot="5400000" flipH="1">
            <a:off x="8785241" y="1149524"/>
            <a:ext cx="2123584" cy="3215093"/>
          </a:xfrm>
          <a:prstGeom prst="curvedConnector4">
            <a:avLst>
              <a:gd name="adj1" fmla="val -10765"/>
              <a:gd name="adj2" fmla="val 10711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>
            <a:extLst>
              <a:ext uri="{FF2B5EF4-FFF2-40B4-BE49-F238E27FC236}">
                <a16:creationId xmlns:a16="http://schemas.microsoft.com/office/drawing/2014/main" id="{45E333DD-BF3D-7F49-8ECA-55303E16C1B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298512" y="3690177"/>
            <a:ext cx="732590" cy="1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30E02A-66B5-1747-B0E6-B47730B14EC1}"/>
              </a:ext>
            </a:extLst>
          </p:cNvPr>
          <p:cNvSpPr txBox="1"/>
          <p:nvPr/>
        </p:nvSpPr>
        <p:spPr>
          <a:xfrm>
            <a:off x="10462544" y="3561493"/>
            <a:ext cx="404525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30E81-04D1-B54E-BC23-90668E9082A7}"/>
              </a:ext>
            </a:extLst>
          </p:cNvPr>
          <p:cNvSpPr/>
          <p:nvPr/>
        </p:nvSpPr>
        <p:spPr>
          <a:xfrm>
            <a:off x="9819182" y="2771591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판단 30">
            <a:extLst>
              <a:ext uri="{FF2B5EF4-FFF2-40B4-BE49-F238E27FC236}">
                <a16:creationId xmlns:a16="http://schemas.microsoft.com/office/drawing/2014/main" id="{0CAC8353-8BFC-2A4E-883B-BCF9CFF832F9}"/>
              </a:ext>
            </a:extLst>
          </p:cNvPr>
          <p:cNvSpPr/>
          <p:nvPr/>
        </p:nvSpPr>
        <p:spPr>
          <a:xfrm>
            <a:off x="8553194" y="2751060"/>
            <a:ext cx="1184744" cy="37764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공유 워크스페이스 오너</a:t>
            </a:r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9B070F-C9BC-6A48-9A0E-2B4A4BD7DA59}"/>
              </a:ext>
            </a:extLst>
          </p:cNvPr>
          <p:cNvSpPr/>
          <p:nvPr/>
        </p:nvSpPr>
        <p:spPr>
          <a:xfrm>
            <a:off x="9034529" y="3315289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Y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5" name="구부러진 연결선[U] 104">
            <a:extLst>
              <a:ext uri="{FF2B5EF4-FFF2-40B4-BE49-F238E27FC236}">
                <a16:creationId xmlns:a16="http://schemas.microsoft.com/office/drawing/2014/main" id="{90660437-57AC-8F4B-A324-29D26D40F719}"/>
              </a:ext>
            </a:extLst>
          </p:cNvPr>
          <p:cNvCxnSpPr>
            <a:cxnSpLocks/>
            <a:stCxn id="104" idx="3"/>
            <a:endCxn id="31" idx="0"/>
          </p:cNvCxnSpPr>
          <p:nvPr/>
        </p:nvCxnSpPr>
        <p:spPr>
          <a:xfrm flipH="1">
            <a:off x="9145566" y="1695278"/>
            <a:ext cx="278664" cy="1055782"/>
          </a:xfrm>
          <a:prstGeom prst="curvedConnector4">
            <a:avLst>
              <a:gd name="adj1" fmla="val -82034"/>
              <a:gd name="adj2" fmla="val 57719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94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사용자의 가입과 시스템 사용 권한에 대한 설명과 기본 규칙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Policy : Users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4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사용자 가입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로그인 페이지에서 회원 가입 신청 후 어드민의 승인을 받거나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어드민에 의해 등록된 사용자는 메타트론 디스커버리를 사용할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신규 사용자는 최초에 </a:t>
            </a:r>
            <a:r>
              <a:rPr lang="en-US" altLang="ko-KR" dirty="0">
                <a:latin typeface="+mn-ea"/>
                <a:ea typeface="+mn-ea"/>
              </a:rPr>
              <a:t>General-user </a:t>
            </a:r>
            <a:r>
              <a:rPr lang="ko-KR" altLang="en-US" dirty="0">
                <a:latin typeface="+mn-ea"/>
                <a:ea typeface="+mn-ea"/>
              </a:rPr>
              <a:t>그룹에 소속됩니다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추후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관리자에 의해 해당 그룹에서 제외될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그룹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유사한 사용 패턴을 가진 사용자를 그룹으로 묶어서 글로벌 퍼미션을 주거나 워크스페이스의 역할을 줄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사용자는 여러 그룹에 소속될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그룹을 생성하고 관리할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메타트론 디스커버리의 기본 제공 그룹은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각 그룹의 특징은 아래와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General-user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신규 사용자가 최초에 소속되는 그룹입니다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단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디스커버리의 기본 그룹이므로 삭제는 불가능합니다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Data-manager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System-admin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사용자의 퍼미션 관리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</a:t>
            </a:r>
            <a:r>
              <a:rPr lang="en-US" altLang="ko-KR" dirty="0">
                <a:latin typeface="+mn-ea"/>
                <a:ea typeface="+mn-ea"/>
              </a:rPr>
              <a:t>Discovery permission</a:t>
            </a:r>
            <a:r>
              <a:rPr lang="ko-KR" altLang="en-US" dirty="0">
                <a:latin typeface="+mn-ea"/>
                <a:ea typeface="+mn-ea"/>
              </a:rPr>
              <a:t> 관리 화면에서 멤버나 그룹을 추가하여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글로벌 퍼미션을 부여할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사용자의 퍼미션은 결국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사용자가 소속된 그룹과 멤버 단위에 부여된 퍼미션의 집합이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buAutoNum type="arabicPeriod" startAt="3"/>
            </a:pPr>
            <a:endParaRPr lang="en-US" altLang="ko-KR" dirty="0">
              <a:latin typeface="+mn-ea"/>
              <a:ea typeface="+mn-ea"/>
            </a:endParaRPr>
          </a:p>
          <a:p>
            <a:pPr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특수 사용자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특수 사용자는 시스템 내에서 관리하지 않습니다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게스트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게스트는 주로 기업의 메타트론 ‘포털’에서 </a:t>
            </a:r>
            <a:r>
              <a:rPr lang="en-US" altLang="ko-KR" dirty="0">
                <a:latin typeface="+mn-ea"/>
                <a:ea typeface="+mn-ea"/>
              </a:rPr>
              <a:t>iframe</a:t>
            </a:r>
            <a:r>
              <a:rPr lang="ko-KR" altLang="en-US" dirty="0">
                <a:latin typeface="+mn-ea"/>
                <a:ea typeface="+mn-ea"/>
              </a:rPr>
              <a:t>으로 제공되는 대시보드를 확인하는 사용자를 위해 존재하는 특수 사용자입니다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수퍼어드민 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수퍼어드민은 모든 권한을 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특히 </a:t>
            </a:r>
            <a:r>
              <a:rPr lang="en-US" altLang="ko-KR" dirty="0">
                <a:latin typeface="+mn-ea"/>
                <a:ea typeface="+mn-ea"/>
              </a:rPr>
              <a:t>ADMIN&gt;Users&gt;Members</a:t>
            </a:r>
            <a:r>
              <a:rPr lang="ko-KR" altLang="en-US" dirty="0">
                <a:latin typeface="+mn-ea"/>
                <a:ea typeface="+mn-ea"/>
              </a:rPr>
              <a:t>의 사용자 상세 정보 페이지를 통해 다른 사용자로 로그인이 가능합니다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197474" y="6680813"/>
            <a:ext cx="2938017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*시스템 내에서는 시스템의 글로벌 퍼미션을 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‘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디스커버리 퍼미션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’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이라고 부릅니다</a:t>
            </a:r>
            <a:endParaRPr kumimoji="1" 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36222"/>
              </p:ext>
            </p:extLst>
          </p:nvPr>
        </p:nvGraphicFramePr>
        <p:xfrm>
          <a:off x="580806" y="3388870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사용자 기본 그룹입니다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endParaRPr lang="en-US" altLang="ko-KR" sz="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70757"/>
              </p:ext>
            </p:extLst>
          </p:nvPr>
        </p:nvGraphicFramePr>
        <p:xfrm>
          <a:off x="580806" y="4589615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데이터 매니저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Data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mgmt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08542"/>
              </p:ext>
            </p:extLst>
          </p:nvPr>
        </p:nvGraphicFramePr>
        <p:xfrm>
          <a:off x="580806" y="5790360"/>
          <a:ext cx="30354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시스템 어드민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System setting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48831"/>
              </p:ext>
            </p:extLst>
          </p:nvPr>
        </p:nvGraphicFramePr>
        <p:xfrm>
          <a:off x="6459091" y="2291703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전체 사용자에게 공유된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(Public)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공유 워크스페이스 열람 가능</a:t>
                      </a:r>
                      <a:endParaRPr lang="en-US" altLang="ko-KR" sz="600" b="0" i="0" u="none" strike="noStrike" dirty="0">
                        <a:solidFill>
                          <a:srgbClr val="262626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2300"/>
              </p:ext>
            </p:extLst>
          </p:nvPr>
        </p:nvGraphicFramePr>
        <p:xfrm>
          <a:off x="6459091" y="3763526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 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super-admin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모든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권한을 가짐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다른 사용자로 로그인이 가능함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5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Membership approval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210316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04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6" name="직선 연결선[R] 105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Status : All(default) / Pending / Rejected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요청 날짜</a:t>
            </a:r>
            <a:r>
              <a:rPr kumimoji="1" lang="en-US" altLang="ko-KR" dirty="0">
                <a:latin typeface="+mn-ea"/>
                <a:ea typeface="+mn-ea"/>
              </a:rPr>
              <a:t> :</a:t>
            </a:r>
            <a:r>
              <a:rPr kumimoji="1" lang="ko-KR" altLang="en-US" dirty="0">
                <a:latin typeface="+mn-ea"/>
                <a:ea typeface="+mn-ea"/>
              </a:rPr>
              <a:t> 요청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username /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이름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strike="sngStrike" dirty="0">
                <a:latin typeface="+mn-ea"/>
                <a:ea typeface="+mn-ea"/>
              </a:rPr>
              <a:t>선택 목록 일괄 처리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solidFill>
                  <a:srgbClr val="FF0000"/>
                </a:solidFill>
                <a:latin typeface="+mn-ea"/>
                <a:ea typeface="+mn-ea"/>
              </a:rPr>
              <a:t>선택 목록이 있을 경우 활성</a:t>
            </a:r>
            <a:endParaRPr kumimoji="1"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latin typeface="+mn-ea"/>
                <a:ea typeface="+mn-ea"/>
              </a:rPr>
              <a:t>버튼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승인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[013.1]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kumimoji="1" lang="en-US" altLang="ko-KR" strike="sngStrike" dirty="0">
                <a:latin typeface="+mn-ea"/>
                <a:ea typeface="+mn-ea"/>
              </a:rPr>
              <a:t>/</a:t>
            </a:r>
            <a:r>
              <a:rPr kumimoji="1" lang="ko-KR" altLang="en-US" strike="sngStrike" dirty="0">
                <a:latin typeface="+mn-ea"/>
                <a:ea typeface="+mn-ea"/>
              </a:rPr>
              <a:t> 승인 완료 시</a:t>
            </a:r>
            <a:r>
              <a:rPr kumimoji="1" lang="en-US" altLang="ko-KR" strike="sngStrike" dirty="0">
                <a:latin typeface="+mn-ea"/>
                <a:ea typeface="+mn-ea"/>
              </a:rPr>
              <a:t>,</a:t>
            </a:r>
            <a:r>
              <a:rPr lang="ko-KR" altLang="en-US" strike="sngStrike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반려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[050.2]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회원 가입 요청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멤버 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이메일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회원가입 승인 요청 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Status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</a:t>
            </a:r>
            <a:r>
              <a:rPr kumimoji="1" lang="en-US" altLang="ko-KR" dirty="0">
                <a:latin typeface="+mn-ea"/>
                <a:ea typeface="+mn-ea"/>
              </a:rPr>
              <a:t> / </a:t>
            </a:r>
            <a:r>
              <a:rPr kumimoji="1" lang="ko-KR" altLang="en-US" dirty="0">
                <a:latin typeface="+mn-ea"/>
                <a:ea typeface="+mn-ea"/>
              </a:rPr>
              <a:t>반려</a:t>
            </a:r>
            <a:endParaRPr kumimoji="1" lang="en-US" altLang="ko-KR" dirty="0"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로그인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&gt;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사용자등록 완료하면 목록에 나타남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어드민이 사용자등록 신청을 승인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반려할 수 있음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승인 시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member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추가됨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반려 시 반려 사유와 함께 상태가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‘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’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변경됨</a:t>
            </a:r>
            <a:endParaRPr kumimoji="1"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[013.2]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승인 완료 시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반려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[050.1]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ea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요청 일시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1.1.1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회원 가입 요청 목록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779955" y="1652422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066464" y="1911937"/>
            <a:ext cx="64180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 Selections</a:t>
            </a:r>
            <a:endParaRPr lang="ko-KR" altLang="en-US" sz="600" i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7644306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r>
              <a:rPr lang="en-US" altLang="ko-KR" sz="50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500" dirty="0">
                <a:solidFill>
                  <a:srgbClr val="00B050"/>
                </a:solidFill>
                <a:latin typeface="+mn-ea"/>
              </a:rPr>
              <a:t>selections</a:t>
            </a:r>
            <a:endParaRPr lang="ko-KR" altLang="en-US" sz="5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8527207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</a:rPr>
              <a:t>⌀Reject </a:t>
            </a:r>
            <a:r>
              <a:rPr lang="en-US" altLang="ko-KR" sz="500" dirty="0">
                <a:solidFill>
                  <a:schemeClr val="tx1"/>
                </a:solidFill>
                <a:latin typeface="+mn-ea"/>
              </a:rPr>
              <a:t>selections </a:t>
            </a:r>
            <a:endParaRPr lang="ko-KR" altLang="en-US" sz="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064906" y="1882467"/>
            <a:ext cx="985895" cy="15076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선택된 목록이 있는 경우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064906" y="1886224"/>
            <a:ext cx="3358281" cy="157766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Oval 55"/>
          <p:cNvSpPr/>
          <p:nvPr/>
        </p:nvSpPr>
        <p:spPr>
          <a:xfrm>
            <a:off x="5937585" y="193957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58344" y="1652460"/>
            <a:ext cx="32746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        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Pending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Rejected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64907" y="1883154"/>
            <a:ext cx="3357734" cy="221172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02125"/>
              </p:ext>
            </p:extLst>
          </p:nvPr>
        </p:nvGraphicFramePr>
        <p:xfrm>
          <a:off x="448540" y="4187654"/>
          <a:ext cx="281998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230282" y="4198554"/>
            <a:ext cx="487970" cy="1994540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0133"/>
              </p:ext>
            </p:extLst>
          </p:nvPr>
        </p:nvGraphicFramePr>
        <p:xfrm>
          <a:off x="772651" y="2141139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Request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Status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8860636" y="243425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860636" y="268443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60636" y="293462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860636" y="318480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860636" y="343499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860636" y="368517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860636" y="393536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196137" y="243425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196137" y="268443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196137" y="293462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196137" y="318480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196137" y="343499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196137" y="368517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196137" y="393536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92" name="아래쪽 화살표[D] 91"/>
          <p:cNvSpPr/>
          <p:nvPr/>
        </p:nvSpPr>
        <p:spPr>
          <a:xfrm>
            <a:off x="7387366" y="2221899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64815" y="4210257"/>
            <a:ext cx="124376" cy="1872529"/>
            <a:chOff x="8947473" y="4210257"/>
            <a:chExt cx="124376" cy="1872529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210257"/>
              <a:ext cx="124376" cy="124376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459993"/>
              <a:ext cx="124376" cy="124376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709729"/>
              <a:ext cx="124376" cy="124376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959465"/>
              <a:ext cx="124376" cy="124376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209201"/>
              <a:ext cx="124376" cy="124376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458937"/>
              <a:ext cx="124376" cy="124376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708673"/>
              <a:ext cx="124376" cy="124376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958410"/>
              <a:ext cx="124376" cy="124376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7099547" y="4347807"/>
            <a:ext cx="1589644" cy="260059"/>
            <a:chOff x="5418062" y="3198521"/>
            <a:chExt cx="1376247" cy="260059"/>
          </a:xfrm>
        </p:grpSpPr>
        <p:sp>
          <p:nvSpPr>
            <p:cNvPr id="101" name="직사각형 100"/>
            <p:cNvSpPr/>
            <p:nvPr/>
          </p:nvSpPr>
          <p:spPr>
            <a:xfrm>
              <a:off x="5418062" y="3278677"/>
              <a:ext cx="1376247" cy="179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거절 사유 거절 사유 모두 보임</a:t>
              </a:r>
            </a:p>
            <a:p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삼각형 101"/>
            <p:cNvSpPr/>
            <p:nvPr/>
          </p:nvSpPr>
          <p:spPr>
            <a:xfrm>
              <a:off x="6664988" y="3198521"/>
              <a:ext cx="105426" cy="8066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4941277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3637596" y="1629324"/>
            <a:ext cx="3594520" cy="194334"/>
            <a:chOff x="5592737" y="1667958"/>
            <a:chExt cx="3594520" cy="194334"/>
          </a:xfrm>
        </p:grpSpPr>
        <p:sp>
          <p:nvSpPr>
            <p:cNvPr id="110" name="모서리가 둥근 직사각형 109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Request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17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8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9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13" name="모서리가 둥근 직사각형 112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6752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2"/>
          <p:cNvSpPr txBox="1">
            <a:spLocks/>
          </p:cNvSpPr>
          <p:nvPr/>
        </p:nvSpPr>
        <p:spPr bwMode="auto">
          <a:xfrm>
            <a:off x="2544624" y="2755790"/>
            <a:ext cx="4812510" cy="53504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100" dirty="0">
                <a:latin typeface="+mn-ea"/>
                <a:ea typeface="+mn-ea"/>
              </a:rPr>
              <a:t>Are you sure you want to reject ‘</a:t>
            </a:r>
            <a:r>
              <a:rPr lang="ko-KR" altLang="en-US" sz="1100" dirty="0">
                <a:latin typeface="+mn-ea"/>
                <a:ea typeface="+mn-ea"/>
              </a:rPr>
              <a:t>이름</a:t>
            </a:r>
            <a:r>
              <a:rPr lang="en-US" altLang="ko-KR" sz="1100" dirty="0">
                <a:latin typeface="+mn-ea"/>
                <a:ea typeface="+mn-ea"/>
              </a:rPr>
              <a:t>’’s membership request?</a:t>
            </a:r>
            <a:endParaRPr lang="en-US" altLang="ko-KR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Nanum Gothic" charset="-127"/>
              </a:rPr>
              <a:t>1.1.2</a:t>
            </a:r>
            <a:r>
              <a:rPr kumimoji="1" lang="ko-KR" altLang="en-US" dirty="0">
                <a:latin typeface="+mn-ea"/>
                <a:cs typeface="Nanum Gothic" charset="-127"/>
              </a:rPr>
              <a:t> 회원 가입 반려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[041.1] [041.2]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개별 반려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화면 참고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 사유 입력 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P.H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반려사유를 입력해 주세요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취소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팝업 닫힘 </a:t>
            </a:r>
            <a:endParaRPr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반려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Success &gt; </a:t>
            </a:r>
            <a:r>
              <a:rPr kumimoji="1" lang="ko-KR" altLang="en-US" dirty="0">
                <a:latin typeface="+mn-ea"/>
              </a:rPr>
              <a:t>반려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[014.2]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반려 완료 시</a:t>
            </a:r>
            <a:r>
              <a:rPr kumimoji="1"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Fail &gt;</a:t>
            </a:r>
          </a:p>
          <a:p>
            <a:pPr lvl="2"/>
            <a:r>
              <a:rPr kumimoji="1" lang="ko-KR" altLang="en-US" dirty="0">
                <a:latin typeface="+mn-ea"/>
              </a:rPr>
              <a:t>에러 개별 항목에 도움말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반려 사유 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The reason for reject is required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7288067" y="5030900"/>
            <a:ext cx="4812510" cy="173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800" dirty="0">
                <a:latin typeface="+mn-ea"/>
                <a:ea typeface="+mn-ea"/>
              </a:rPr>
              <a:t>‘n’ membership requests have been selected</a:t>
            </a:r>
          </a:p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000" dirty="0">
                <a:latin typeface="+mn-ea"/>
                <a:ea typeface="+mn-ea"/>
              </a:rPr>
              <a:t>Are you sure you want to reject all of the selected requests?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8860752" y="6455152"/>
            <a:ext cx="1713542" cy="205200"/>
            <a:chOff x="3391475" y="4144082"/>
            <a:chExt cx="1713542" cy="205200"/>
          </a:xfrm>
        </p:grpSpPr>
        <p:sp>
          <p:nvSpPr>
            <p:cNvPr id="127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  <a:endParaRPr lang="en-US" sz="800" dirty="0">
                <a:solidFill>
                  <a:srgbClr val="262626"/>
                </a:solidFill>
                <a:latin typeface="+mn-ea"/>
              </a:endParaRPr>
            </a:p>
          </p:txBody>
        </p:sp>
        <p:sp>
          <p:nvSpPr>
            <p:cNvPr id="132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7486880" y="5817981"/>
            <a:ext cx="4461287" cy="2586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Enter reason for reject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4117309" y="5202919"/>
            <a:ext cx="1713542" cy="205200"/>
            <a:chOff x="3391475" y="4144082"/>
            <a:chExt cx="1713542" cy="205200"/>
          </a:xfrm>
        </p:grpSpPr>
        <p:sp>
          <p:nvSpPr>
            <p:cNvPr id="212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</a:p>
          </p:txBody>
        </p:sp>
        <p:sp>
          <p:nvSpPr>
            <p:cNvPr id="213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1" name="십자형[C] 40"/>
          <p:cNvSpPr/>
          <p:nvPr/>
        </p:nvSpPr>
        <p:spPr>
          <a:xfrm rot="2700000">
            <a:off x="11841799" y="5124710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92533" y="188439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36847" y="4874662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Oval 55"/>
          <p:cNvSpPr/>
          <p:nvPr/>
        </p:nvSpPr>
        <p:spPr>
          <a:xfrm>
            <a:off x="4958804" y="51033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Oval 55"/>
          <p:cNvSpPr/>
          <p:nvPr/>
        </p:nvSpPr>
        <p:spPr>
          <a:xfrm>
            <a:off x="9702247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Oval 55"/>
          <p:cNvSpPr/>
          <p:nvPr/>
        </p:nvSpPr>
        <p:spPr>
          <a:xfrm>
            <a:off x="7655422" y="5231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11" y="6086915"/>
            <a:ext cx="119284" cy="119284"/>
          </a:xfrm>
          <a:prstGeom prst="rect">
            <a:avLst/>
          </a:prstGeom>
        </p:spPr>
      </p:pic>
      <p:sp>
        <p:nvSpPr>
          <p:cNvPr id="61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936618" y="6109798"/>
            <a:ext cx="1098156" cy="18982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srgbClr val="FF0000"/>
                </a:solidFill>
                <a:latin typeface="+mn-ea"/>
                <a:cs typeface="Nanum Gothic" charset="-127"/>
              </a:rPr>
              <a:t>The reason for reject is required</a:t>
            </a:r>
            <a:endParaRPr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Oval 55"/>
          <p:cNvSpPr/>
          <p:nvPr/>
        </p:nvSpPr>
        <p:spPr>
          <a:xfrm>
            <a:off x="7655422" y="571961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Oval 55"/>
          <p:cNvSpPr/>
          <p:nvPr/>
        </p:nvSpPr>
        <p:spPr>
          <a:xfrm>
            <a:off x="8797090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42234" y="5070097"/>
            <a:ext cx="4720892" cy="1672016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439953" y="3624879"/>
            <a:ext cx="5252434" cy="443427"/>
            <a:chOff x="2553689" y="3417225"/>
            <a:chExt cx="5252434" cy="443427"/>
          </a:xfrm>
        </p:grpSpPr>
        <p:sp>
          <p:nvSpPr>
            <p:cNvPr id="35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Reason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the reason for reject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" name="제목 2"/>
            <p:cNvSpPr txBox="1">
              <a:spLocks/>
            </p:cNvSpPr>
            <p:nvPr/>
          </p:nvSpPr>
          <p:spPr bwMode="auto">
            <a:xfrm>
              <a:off x="6441117" y="3417225"/>
              <a:ext cx="136500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700">
                  <a:solidFill>
                    <a:srgbClr val="FF0000"/>
                  </a:solidFill>
                  <a:latin typeface="+mn-ea"/>
                  <a:cs typeface="Nanum Gothic" charset="-127"/>
                </a:rPr>
                <a:t>The reason for reject is required</a:t>
              </a:r>
              <a:endParaRPr lang="en-US" altLang="ko-KR" sz="9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7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Members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0080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35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37" name="직선 연결선[R] 13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35180"/>
              </p:ext>
            </p:extLst>
          </p:nvPr>
        </p:nvGraphicFramePr>
        <p:xfrm>
          <a:off x="772651" y="2139614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Full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Join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사용자 추가하기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신규 회원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[040.1]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필터링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검색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 : All(default) / Active / Inactive</a:t>
            </a:r>
          </a:p>
          <a:p>
            <a:pPr lvl="1"/>
            <a:r>
              <a:rPr kumimoji="1" lang="en-US" altLang="ko-KR" dirty="0">
                <a:latin typeface="+mn-ea"/>
              </a:rPr>
              <a:t>Join Date : </a:t>
            </a:r>
            <a:r>
              <a:rPr kumimoji="1" lang="ko-KR" altLang="en-US" dirty="0">
                <a:latin typeface="+mn-ea"/>
              </a:rPr>
              <a:t>가입완료 날짜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sym typeface="Wingdings"/>
              </a:rPr>
              <a:t>username, </a:t>
            </a:r>
            <a:r>
              <a:rPr kumimoji="1" lang="ko-KR" altLang="en-US" dirty="0">
                <a:latin typeface="+mn-ea"/>
                <a:sym typeface="Wingdings"/>
              </a:rPr>
              <a:t>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사용자 리스트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리스트 구성요소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멤버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</a:rPr>
              <a:t>이메일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가입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Status</a:t>
            </a:r>
          </a:p>
          <a:p>
            <a:pPr lvl="3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[012.0] </a:t>
            </a: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조인 완료 일시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2.1.1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멤버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407952" y="192644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267808" y="1926447"/>
            <a:ext cx="1110470" cy="172766"/>
            <a:chOff x="8014891" y="1929928"/>
            <a:chExt cx="1110470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014891" y="1929928"/>
              <a:ext cx="1110470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member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274293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136008" y="1616989"/>
            <a:ext cx="199077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 All        ◎ Active    ◎ Inactive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717996" y="1642478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8025221" y="2237086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8860636" y="2444497"/>
            <a:ext cx="385612" cy="3641808"/>
            <a:chOff x="8860636" y="2528123"/>
            <a:chExt cx="385612" cy="36418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8860636" y="60307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204641" y="2444497"/>
            <a:ext cx="505677" cy="3641808"/>
            <a:chOff x="8222929" y="2528123"/>
            <a:chExt cx="505677" cy="364180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8222929" y="252812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22929" y="277830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222929" y="302849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8222929" y="327867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8222929" y="352886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8222929" y="377904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8222929" y="402923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222929" y="42794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22929" y="452960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222929" y="477978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8222929" y="502997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222929" y="528015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222929" y="553034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8222929" y="578052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8222929" y="60307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22" name="그룹 121"/>
          <p:cNvGrpSpPr/>
          <p:nvPr/>
        </p:nvGrpSpPr>
        <p:grpSpPr>
          <a:xfrm>
            <a:off x="2945556" y="1629324"/>
            <a:ext cx="3594520" cy="194334"/>
            <a:chOff x="5592737" y="1667958"/>
            <a:chExt cx="3594520" cy="19433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Join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31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2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3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27" name="모서리가 둥근 직사각형 126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968122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6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4" ma:contentTypeDescription="새 문서를 만듭니다." ma:contentTypeScope="" ma:versionID="b8f2eef4ec5f33a5ba9252bbf9c5bb2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292c69f13d847fbba752980f0b55ad55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D464B6F-B470-4747-B05A-270764FF1FB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35CB2A9-3202-4628-ADF1-FA3A6B6002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2B4C29-4C93-413C-B98D-A4435223D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38685</TotalTime>
  <Words>5912</Words>
  <Application>Microsoft Macintosh PowerPoint</Application>
  <PresentationFormat>Widescreen</PresentationFormat>
  <Paragraphs>1401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맑은 고딕</vt:lpstr>
      <vt:lpstr>맑은 고딕</vt:lpstr>
      <vt:lpstr>Malgun Gothic Regular</vt:lpstr>
      <vt:lpstr>Moebius Korea</vt:lpstr>
      <vt:lpstr>Nanum Gothic</vt:lpstr>
      <vt:lpstr>Nanum Gothic Regular</vt:lpstr>
      <vt:lpstr>나눔고딕</vt:lpstr>
      <vt:lpstr>나눔고딕OTF</vt:lpstr>
      <vt:lpstr>Arial</vt:lpstr>
      <vt:lpstr>3_Office 테마</vt:lpstr>
      <vt:lpstr>X-1 Users</vt:lpstr>
      <vt:lpstr>Document history</vt:lpstr>
      <vt:lpstr>Structure chart</vt:lpstr>
      <vt:lpstr>Policy : Users</vt:lpstr>
      <vt:lpstr>1 Membership approval</vt:lpstr>
      <vt:lpstr>1.1 ADMINISTRATION &gt; Users &gt; Membership approval &gt; Membership application lists (1)</vt:lpstr>
      <vt:lpstr>1.1 ADMINISTRATION &gt; Users &gt; Membership approval &gt; Membership application lists (2)</vt:lpstr>
      <vt:lpstr>2 Members</vt:lpstr>
      <vt:lpstr>2.1 ADMINISTRATION &gt; Users &gt; Members &gt; Member lists (1)</vt:lpstr>
      <vt:lpstr>2.1 ADMINISTRATION &gt; Users &gt; Members &gt; Member lists (2)</vt:lpstr>
      <vt:lpstr>2.1 ADMINISTRATION &gt; Users &gt; Members &gt; Member lists (3)</vt:lpstr>
      <vt:lpstr>2.2 ADMINISTRATION &gt; Users &gt; Members &gt; Member details(1)</vt:lpstr>
      <vt:lpstr>2.2 ADMINISTRATION &gt; Users &gt; Members &gt; Member details(2)</vt:lpstr>
      <vt:lpstr>3 Groups</vt:lpstr>
      <vt:lpstr>3.1 ADMINISTRATION &gt; Users &gt; Members &gt; Group lists (1)</vt:lpstr>
      <vt:lpstr>3.1 ADMINISTRATION &gt; Users &gt; Members &gt; Group lists (2)</vt:lpstr>
      <vt:lpstr>3.2 ADMINISTRATION &gt; Users &gt; Members &gt; Group details (1)</vt:lpstr>
      <vt:lpstr>3.2 ADMINISTRATION &gt; Users &gt; Members &gt; Group details (2)</vt:lpstr>
      <vt:lpstr>4 Discovery permissions</vt:lpstr>
      <vt:lpstr>Structure chart</vt:lpstr>
      <vt:lpstr>4.1 ADMINISTRATION &gt; Users &gt; Discovery permission lists</vt:lpstr>
      <vt:lpstr>4.2 ADMINISTRATION &gt; Users &gt; Discovery permission details(1)</vt:lpstr>
      <vt:lpstr>4.2 ADMINISTRATION &gt; Users &gt; Discovery permission details(2)</vt:lpstr>
      <vt:lpstr>4.2 ADMINISTRATION &gt; Users &gt; Discovery permission details(3)</vt:lpstr>
      <vt:lpstr>9 Basic Confirmation &amp; Alert Popup</vt:lpstr>
      <vt:lpstr>Basic Confirmation &amp; Alert Popup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박 충의</cp:lastModifiedBy>
  <cp:revision>2386</cp:revision>
  <cp:lastPrinted>2018-03-20T05:43:49Z</cp:lastPrinted>
  <dcterms:created xsi:type="dcterms:W3CDTF">2017-02-17T04:44:42Z</dcterms:created>
  <dcterms:modified xsi:type="dcterms:W3CDTF">2019-01-23T08:58:25Z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